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handoutMasterIdLst>
    <p:handoutMasterId r:id="rId75"/>
  </p:handoutMasterIdLst>
  <p:sldIdLst>
    <p:sldId id="430" r:id="rId2"/>
    <p:sldId id="319" r:id="rId3"/>
    <p:sldId id="320" r:id="rId4"/>
    <p:sldId id="321" r:id="rId5"/>
    <p:sldId id="431" r:id="rId6"/>
    <p:sldId id="391" r:id="rId7"/>
    <p:sldId id="360" r:id="rId8"/>
    <p:sldId id="393" r:id="rId9"/>
    <p:sldId id="376" r:id="rId10"/>
    <p:sldId id="362" r:id="rId11"/>
    <p:sldId id="361" r:id="rId12"/>
    <p:sldId id="382" r:id="rId13"/>
    <p:sldId id="381" r:id="rId14"/>
    <p:sldId id="404" r:id="rId15"/>
    <p:sldId id="379" r:id="rId16"/>
    <p:sldId id="378" r:id="rId17"/>
    <p:sldId id="433" r:id="rId18"/>
    <p:sldId id="406" r:id="rId19"/>
    <p:sldId id="498" r:id="rId20"/>
    <p:sldId id="258" r:id="rId21"/>
    <p:sldId id="429" r:id="rId22"/>
    <p:sldId id="259" r:id="rId23"/>
    <p:sldId id="435" r:id="rId24"/>
    <p:sldId id="482" r:id="rId25"/>
    <p:sldId id="436" r:id="rId26"/>
    <p:sldId id="438" r:id="rId27"/>
    <p:sldId id="325" r:id="rId28"/>
    <p:sldId id="289" r:id="rId29"/>
    <p:sldId id="323" r:id="rId30"/>
    <p:sldId id="335" r:id="rId31"/>
    <p:sldId id="340" r:id="rId32"/>
    <p:sldId id="339" r:id="rId33"/>
    <p:sldId id="356" r:id="rId34"/>
    <p:sldId id="304" r:id="rId35"/>
    <p:sldId id="334" r:id="rId36"/>
    <p:sldId id="476" r:id="rId37"/>
    <p:sldId id="499" r:id="rId38"/>
    <p:sldId id="419" r:id="rId39"/>
    <p:sldId id="439" r:id="rId40"/>
    <p:sldId id="423" r:id="rId41"/>
    <p:sldId id="425" r:id="rId42"/>
    <p:sldId id="424" r:id="rId43"/>
    <p:sldId id="426" r:id="rId44"/>
    <p:sldId id="427" r:id="rId45"/>
    <p:sldId id="503" r:id="rId46"/>
    <p:sldId id="458" r:id="rId47"/>
    <p:sldId id="457" r:id="rId48"/>
    <p:sldId id="461" r:id="rId49"/>
    <p:sldId id="460" r:id="rId50"/>
    <p:sldId id="464" r:id="rId51"/>
    <p:sldId id="465" r:id="rId52"/>
    <p:sldId id="467" r:id="rId53"/>
    <p:sldId id="500" r:id="rId54"/>
    <p:sldId id="502" r:id="rId55"/>
    <p:sldId id="501" r:id="rId56"/>
    <p:sldId id="484" r:id="rId57"/>
    <p:sldId id="485" r:id="rId58"/>
    <p:sldId id="486" r:id="rId59"/>
    <p:sldId id="487" r:id="rId60"/>
    <p:sldId id="490" r:id="rId61"/>
    <p:sldId id="491" r:id="rId62"/>
    <p:sldId id="492" r:id="rId63"/>
    <p:sldId id="493" r:id="rId64"/>
    <p:sldId id="494" r:id="rId65"/>
    <p:sldId id="495" r:id="rId66"/>
    <p:sldId id="496" r:id="rId67"/>
    <p:sldId id="497" r:id="rId68"/>
    <p:sldId id="473" r:id="rId69"/>
    <p:sldId id="471" r:id="rId70"/>
    <p:sldId id="472" r:id="rId71"/>
    <p:sldId id="504" r:id="rId72"/>
    <p:sldId id="478"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5725" autoAdjust="0"/>
    <p:restoredTop sz="99435" autoAdjust="0"/>
  </p:normalViewPr>
  <p:slideViewPr>
    <p:cSldViewPr snapToGrid="0" snapToObjects="1">
      <p:cViewPr varScale="1">
        <p:scale>
          <a:sx n="105" d="100"/>
          <a:sy n="105" d="100"/>
        </p:scale>
        <p:origin x="-1016" y="-104"/>
      </p:cViewPr>
      <p:guideLst>
        <p:guide orient="horz" pos="2160"/>
        <p:guide pos="2880"/>
      </p:guideLst>
    </p:cSldViewPr>
  </p:slideViewPr>
  <p:outlineViewPr>
    <p:cViewPr>
      <p:scale>
        <a:sx n="33" d="100"/>
        <a:sy n="33" d="100"/>
      </p:scale>
      <p:origin x="0" y="2888"/>
    </p:cViewPr>
  </p:outlineViewPr>
  <p:notesTextViewPr>
    <p:cViewPr>
      <p:scale>
        <a:sx n="100" d="100"/>
        <a:sy n="100" d="100"/>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jkattge:Desktop:TRY30:Coverage:Coverage_2014_06_08.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jkattge:Desktop:Banan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30"/>
      <c:rotY val="0"/>
      <c:rAngAx val="0"/>
      <c:perspective val="30"/>
    </c:view3D>
    <c:floor>
      <c:thickness val="0"/>
    </c:floor>
    <c:sideWall>
      <c:thickness val="0"/>
    </c:sideWall>
    <c:backWall>
      <c:thickness val="0"/>
    </c:backWall>
    <c:plotArea>
      <c:layout>
        <c:manualLayout>
          <c:layoutTarget val="inner"/>
          <c:xMode val="edge"/>
          <c:yMode val="edge"/>
          <c:x val="0.0258070614736376"/>
          <c:y val="0.128045680202215"/>
          <c:w val="0.562274570018819"/>
          <c:h val="0.813333333333333"/>
        </c:manualLayout>
      </c:layout>
      <c:pie3DChart>
        <c:varyColors val="1"/>
        <c:ser>
          <c:idx val="0"/>
          <c:order val="0"/>
          <c:explosion val="25"/>
          <c:cat>
            <c:strRef>
              <c:f>Organ!$C$2:$C$7</c:f>
              <c:strCache>
                <c:ptCount val="6"/>
                <c:pt idx="0">
                  <c:v>Plant/Species (1776018, 193)</c:v>
                </c:pt>
                <c:pt idx="1">
                  <c:v>Leaf (1575093, 308)</c:v>
                </c:pt>
                <c:pt idx="2">
                  <c:v>Seed/Fruit/Pollen (1478309, 100)</c:v>
                </c:pt>
                <c:pt idx="3">
                  <c:v>Wood/Stem (626247, 251)</c:v>
                </c:pt>
                <c:pt idx="4">
                  <c:v>Root (124176, 112)</c:v>
                </c:pt>
                <c:pt idx="5">
                  <c:v>Litter/CWD (13075, 133)</c:v>
                </c:pt>
              </c:strCache>
            </c:strRef>
          </c:cat>
          <c:val>
            <c:numRef>
              <c:f>Organ!$D$2:$D$7</c:f>
              <c:numCache>
                <c:formatCode>General</c:formatCode>
                <c:ptCount val="6"/>
                <c:pt idx="0">
                  <c:v>1.776018E6</c:v>
                </c:pt>
                <c:pt idx="1">
                  <c:v>1.575093E6</c:v>
                </c:pt>
                <c:pt idx="2">
                  <c:v>1.478309E6</c:v>
                </c:pt>
                <c:pt idx="3">
                  <c:v>626247.0</c:v>
                </c:pt>
                <c:pt idx="4">
                  <c:v>124176.0</c:v>
                </c:pt>
                <c:pt idx="5">
                  <c:v>13075.0</c:v>
                </c:pt>
              </c:numCache>
            </c:numRef>
          </c:val>
        </c:ser>
        <c:dLbls>
          <c:showLegendKey val="0"/>
          <c:showVal val="0"/>
          <c:showCatName val="0"/>
          <c:showSerName val="0"/>
          <c:showPercent val="0"/>
          <c:showBubbleSize val="0"/>
          <c:showLeaderLines val="1"/>
        </c:dLbls>
      </c:pie3DChart>
    </c:plotArea>
    <c:legend>
      <c:legendPos val="r"/>
      <c:layout>
        <c:manualLayout>
          <c:xMode val="edge"/>
          <c:yMode val="edge"/>
          <c:x val="0.590635841823151"/>
          <c:y val="0.269917914244222"/>
          <c:w val="0.39483110588188"/>
          <c:h val="0.504206832517273"/>
        </c:manualLayout>
      </c:layout>
      <c:overlay val="0"/>
      <c:txPr>
        <a:bodyPr/>
        <a:lstStyle/>
        <a:p>
          <a:pPr>
            <a:defRPr sz="1800"/>
          </a:pPr>
          <a:endParaRPr lang="en-US"/>
        </a:p>
      </c:txPr>
    </c:legend>
    <c:plotVisOnly val="1"/>
    <c:dispBlanksAs val="gap"/>
    <c:showDLblsOverMax val="0"/>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Sheet1!$H$1</c:f>
              <c:strCache>
                <c:ptCount val="1"/>
                <c:pt idx="0">
                  <c:v>f_0.9</c:v>
                </c:pt>
              </c:strCache>
            </c:strRef>
          </c:tx>
          <c:marker>
            <c:symbol val="none"/>
          </c:marker>
          <c:xVal>
            <c:numRef>
              <c:f>Sheet1!$B$2:$B$24</c:f>
              <c:numCache>
                <c:formatCode>General</c:formatCode>
                <c:ptCount val="23"/>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numCache>
            </c:numRef>
          </c:xVal>
          <c:yVal>
            <c:numRef>
              <c:f>Sheet1!$H$2:$H$24</c:f>
              <c:numCache>
                <c:formatCode>General</c:formatCode>
                <c:ptCount val="23"/>
                <c:pt idx="0">
                  <c:v>20000.0</c:v>
                </c:pt>
                <c:pt idx="1">
                  <c:v>18000.0</c:v>
                </c:pt>
                <c:pt idx="2">
                  <c:v>16200.0</c:v>
                </c:pt>
                <c:pt idx="3">
                  <c:v>14580.0</c:v>
                </c:pt>
                <c:pt idx="4">
                  <c:v>13122.0</c:v>
                </c:pt>
                <c:pt idx="5">
                  <c:v>11809.8</c:v>
                </c:pt>
                <c:pt idx="6">
                  <c:v>10628.82</c:v>
                </c:pt>
                <c:pt idx="7">
                  <c:v>9565.938</c:v>
                </c:pt>
                <c:pt idx="8">
                  <c:v>8609.344200000006</c:v>
                </c:pt>
                <c:pt idx="9">
                  <c:v>7748.40978</c:v>
                </c:pt>
                <c:pt idx="10">
                  <c:v>6973.568802000003</c:v>
                </c:pt>
                <c:pt idx="11">
                  <c:v>6276.211921800003</c:v>
                </c:pt>
                <c:pt idx="12">
                  <c:v>5648.590729620003</c:v>
                </c:pt>
                <c:pt idx="13">
                  <c:v>5083.731656658004</c:v>
                </c:pt>
                <c:pt idx="14">
                  <c:v>4575.358490992186</c:v>
                </c:pt>
                <c:pt idx="15">
                  <c:v>4117.82264189299</c:v>
                </c:pt>
                <c:pt idx="16">
                  <c:v>3706.040377703685</c:v>
                </c:pt>
                <c:pt idx="17">
                  <c:v>3335.436339933316</c:v>
                </c:pt>
                <c:pt idx="18">
                  <c:v>3001.892705939985</c:v>
                </c:pt>
                <c:pt idx="19">
                  <c:v>2701.703435345987</c:v>
                </c:pt>
                <c:pt idx="20">
                  <c:v>2431.533091811388</c:v>
                </c:pt>
                <c:pt idx="21">
                  <c:v>2188.37978263025</c:v>
                </c:pt>
                <c:pt idx="22">
                  <c:v>1969.541804367225</c:v>
                </c:pt>
              </c:numCache>
            </c:numRef>
          </c:yVal>
          <c:smooth val="1"/>
        </c:ser>
        <c:ser>
          <c:idx val="1"/>
          <c:order val="1"/>
          <c:tx>
            <c:strRef>
              <c:f>Sheet1!$I$1</c:f>
              <c:strCache>
                <c:ptCount val="1"/>
                <c:pt idx="0">
                  <c:v>f_0.8</c:v>
                </c:pt>
              </c:strCache>
            </c:strRef>
          </c:tx>
          <c:marker>
            <c:symbol val="none"/>
          </c:marker>
          <c:xVal>
            <c:numRef>
              <c:f>Sheet1!$B$2:$B$24</c:f>
              <c:numCache>
                <c:formatCode>General</c:formatCode>
                <c:ptCount val="23"/>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numCache>
            </c:numRef>
          </c:xVal>
          <c:yVal>
            <c:numRef>
              <c:f>Sheet1!$I$2:$I$24</c:f>
              <c:numCache>
                <c:formatCode>General</c:formatCode>
                <c:ptCount val="23"/>
                <c:pt idx="0">
                  <c:v>20000.0</c:v>
                </c:pt>
                <c:pt idx="1">
                  <c:v>16000.0</c:v>
                </c:pt>
                <c:pt idx="2">
                  <c:v>12800.0</c:v>
                </c:pt>
                <c:pt idx="3">
                  <c:v>10240.0</c:v>
                </c:pt>
                <c:pt idx="4">
                  <c:v>8192.000000000003</c:v>
                </c:pt>
                <c:pt idx="5">
                  <c:v>6553.600000000004</c:v>
                </c:pt>
                <c:pt idx="6">
                  <c:v>5242.880000000003</c:v>
                </c:pt>
                <c:pt idx="7">
                  <c:v>4194.304000000003</c:v>
                </c:pt>
                <c:pt idx="8">
                  <c:v>3355.443200000003</c:v>
                </c:pt>
                <c:pt idx="9">
                  <c:v>2684.354560000002</c:v>
                </c:pt>
                <c:pt idx="10">
                  <c:v>2147.483648000002</c:v>
                </c:pt>
                <c:pt idx="11">
                  <c:v>1717.986918400002</c:v>
                </c:pt>
                <c:pt idx="12">
                  <c:v>1374.389534720002</c:v>
                </c:pt>
                <c:pt idx="13">
                  <c:v>1099.511627776002</c:v>
                </c:pt>
                <c:pt idx="14">
                  <c:v>879.609302220802</c:v>
                </c:pt>
                <c:pt idx="15">
                  <c:v>703.687441776641</c:v>
                </c:pt>
                <c:pt idx="16">
                  <c:v>562.9499534213129</c:v>
                </c:pt>
                <c:pt idx="17">
                  <c:v>450.3599627370504</c:v>
                </c:pt>
                <c:pt idx="18">
                  <c:v>360.2879701896403</c:v>
                </c:pt>
                <c:pt idx="19">
                  <c:v>288.2303761517122</c:v>
                </c:pt>
                <c:pt idx="20">
                  <c:v>230.58430092137</c:v>
                </c:pt>
                <c:pt idx="21">
                  <c:v>184.467440737096</c:v>
                </c:pt>
                <c:pt idx="22">
                  <c:v>147.5739525896767</c:v>
                </c:pt>
              </c:numCache>
            </c:numRef>
          </c:yVal>
          <c:smooth val="1"/>
        </c:ser>
        <c:ser>
          <c:idx val="2"/>
          <c:order val="2"/>
          <c:tx>
            <c:strRef>
              <c:f>Sheet1!$J$1</c:f>
              <c:strCache>
                <c:ptCount val="1"/>
                <c:pt idx="0">
                  <c:v>f_0.7</c:v>
                </c:pt>
              </c:strCache>
            </c:strRef>
          </c:tx>
          <c:marker>
            <c:symbol val="none"/>
          </c:marker>
          <c:xVal>
            <c:numRef>
              <c:f>Sheet1!$B$2:$B$24</c:f>
              <c:numCache>
                <c:formatCode>General</c:formatCode>
                <c:ptCount val="23"/>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numCache>
            </c:numRef>
          </c:xVal>
          <c:yVal>
            <c:numRef>
              <c:f>Sheet1!$J$2:$J$24</c:f>
              <c:numCache>
                <c:formatCode>General</c:formatCode>
                <c:ptCount val="23"/>
                <c:pt idx="0">
                  <c:v>20000.0</c:v>
                </c:pt>
                <c:pt idx="1">
                  <c:v>14000.0</c:v>
                </c:pt>
                <c:pt idx="2">
                  <c:v>9799.999999999865</c:v>
                </c:pt>
                <c:pt idx="3">
                  <c:v>6859.999999999998</c:v>
                </c:pt>
                <c:pt idx="4">
                  <c:v>4801.999999999998</c:v>
                </c:pt>
                <c:pt idx="5">
                  <c:v>3361.4</c:v>
                </c:pt>
                <c:pt idx="6">
                  <c:v>2352.98</c:v>
                </c:pt>
                <c:pt idx="7">
                  <c:v>1647.086</c:v>
                </c:pt>
                <c:pt idx="8">
                  <c:v>1152.9602</c:v>
                </c:pt>
                <c:pt idx="9">
                  <c:v>807.0721399999994</c:v>
                </c:pt>
                <c:pt idx="10">
                  <c:v>564.9504979999994</c:v>
                </c:pt>
                <c:pt idx="11">
                  <c:v>395.4653485999995</c:v>
                </c:pt>
                <c:pt idx="12">
                  <c:v>276.8257440199997</c:v>
                </c:pt>
                <c:pt idx="13">
                  <c:v>193.7780208139998</c:v>
                </c:pt>
                <c:pt idx="14">
                  <c:v>135.6446145697998</c:v>
                </c:pt>
                <c:pt idx="15">
                  <c:v>94.95123019885978</c:v>
                </c:pt>
                <c:pt idx="16">
                  <c:v>66.46586113920188</c:v>
                </c:pt>
                <c:pt idx="17">
                  <c:v>46.52610279744134</c:v>
                </c:pt>
                <c:pt idx="18">
                  <c:v>32.56827195820894</c:v>
                </c:pt>
                <c:pt idx="19">
                  <c:v>22.79779037074626</c:v>
                </c:pt>
                <c:pt idx="20">
                  <c:v>15.95845325952238</c:v>
                </c:pt>
                <c:pt idx="21">
                  <c:v>11.17091728166566</c:v>
                </c:pt>
                <c:pt idx="22">
                  <c:v>7.819642097165963</c:v>
                </c:pt>
              </c:numCache>
            </c:numRef>
          </c:yVal>
          <c:smooth val="1"/>
        </c:ser>
        <c:ser>
          <c:idx val="3"/>
          <c:order val="3"/>
          <c:tx>
            <c:strRef>
              <c:f>Sheet1!$K$1</c:f>
              <c:strCache>
                <c:ptCount val="1"/>
                <c:pt idx="0">
                  <c:v>f_0.6</c:v>
                </c:pt>
              </c:strCache>
            </c:strRef>
          </c:tx>
          <c:marker>
            <c:symbol val="none"/>
          </c:marker>
          <c:xVal>
            <c:numRef>
              <c:f>Sheet1!$B$2:$B$24</c:f>
              <c:numCache>
                <c:formatCode>General</c:formatCode>
                <c:ptCount val="23"/>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numCache>
            </c:numRef>
          </c:xVal>
          <c:yVal>
            <c:numRef>
              <c:f>Sheet1!$K$2:$K$24</c:f>
              <c:numCache>
                <c:formatCode>General</c:formatCode>
                <c:ptCount val="23"/>
                <c:pt idx="0">
                  <c:v>20000.0</c:v>
                </c:pt>
                <c:pt idx="1">
                  <c:v>12000.0</c:v>
                </c:pt>
                <c:pt idx="2">
                  <c:v>7200.0</c:v>
                </c:pt>
                <c:pt idx="3">
                  <c:v>4320.0</c:v>
                </c:pt>
                <c:pt idx="4">
                  <c:v>2592.0</c:v>
                </c:pt>
                <c:pt idx="5">
                  <c:v>1555.2</c:v>
                </c:pt>
                <c:pt idx="6">
                  <c:v>933.1199999999999</c:v>
                </c:pt>
                <c:pt idx="7">
                  <c:v>559.872</c:v>
                </c:pt>
                <c:pt idx="8">
                  <c:v>335.9232</c:v>
                </c:pt>
                <c:pt idx="9">
                  <c:v>201.55392</c:v>
                </c:pt>
                <c:pt idx="10">
                  <c:v>120.932352</c:v>
                </c:pt>
                <c:pt idx="11">
                  <c:v>72.55941119999935</c:v>
                </c:pt>
                <c:pt idx="12">
                  <c:v>43.53564672</c:v>
                </c:pt>
                <c:pt idx="13">
                  <c:v>26.121388032</c:v>
                </c:pt>
                <c:pt idx="14">
                  <c:v>15.6728328192</c:v>
                </c:pt>
                <c:pt idx="15">
                  <c:v>9.40369969152</c:v>
                </c:pt>
                <c:pt idx="16">
                  <c:v>5.642219814911995</c:v>
                </c:pt>
                <c:pt idx="17">
                  <c:v>3.385331888947198</c:v>
                </c:pt>
                <c:pt idx="18">
                  <c:v>2.031199133368319</c:v>
                </c:pt>
                <c:pt idx="19">
                  <c:v>1.218719480020991</c:v>
                </c:pt>
                <c:pt idx="20">
                  <c:v>0.731231688012595</c:v>
                </c:pt>
                <c:pt idx="21">
                  <c:v>0.438739012807557</c:v>
                </c:pt>
                <c:pt idx="22">
                  <c:v>0.263243407684534</c:v>
                </c:pt>
              </c:numCache>
            </c:numRef>
          </c:yVal>
          <c:smooth val="1"/>
        </c:ser>
        <c:ser>
          <c:idx val="4"/>
          <c:order val="4"/>
          <c:tx>
            <c:strRef>
              <c:f>Sheet1!$L$1</c:f>
              <c:strCache>
                <c:ptCount val="1"/>
                <c:pt idx="0">
                  <c:v>f_0.5</c:v>
                </c:pt>
              </c:strCache>
            </c:strRef>
          </c:tx>
          <c:marker>
            <c:symbol val="none"/>
          </c:marker>
          <c:xVal>
            <c:numRef>
              <c:f>Sheet1!$B$2:$B$24</c:f>
              <c:numCache>
                <c:formatCode>General</c:formatCode>
                <c:ptCount val="23"/>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numCache>
            </c:numRef>
          </c:xVal>
          <c:yVal>
            <c:numRef>
              <c:f>Sheet1!$L$2:$L$24</c:f>
              <c:numCache>
                <c:formatCode>General</c:formatCode>
                <c:ptCount val="23"/>
                <c:pt idx="0">
                  <c:v>20000.0</c:v>
                </c:pt>
                <c:pt idx="1">
                  <c:v>10000.0</c:v>
                </c:pt>
                <c:pt idx="2">
                  <c:v>5000.0</c:v>
                </c:pt>
                <c:pt idx="3">
                  <c:v>2500.0</c:v>
                </c:pt>
                <c:pt idx="4">
                  <c:v>1250.0</c:v>
                </c:pt>
                <c:pt idx="5">
                  <c:v>625.0</c:v>
                </c:pt>
                <c:pt idx="6">
                  <c:v>312.5</c:v>
                </c:pt>
                <c:pt idx="7">
                  <c:v>156.25</c:v>
                </c:pt>
                <c:pt idx="8">
                  <c:v>78.12499999999998</c:v>
                </c:pt>
                <c:pt idx="9">
                  <c:v>39.0625</c:v>
                </c:pt>
                <c:pt idx="10">
                  <c:v>19.53125</c:v>
                </c:pt>
                <c:pt idx="11">
                  <c:v>9.765625</c:v>
                </c:pt>
                <c:pt idx="12">
                  <c:v>4.882812499999995</c:v>
                </c:pt>
                <c:pt idx="13">
                  <c:v>2.44140625</c:v>
                </c:pt>
                <c:pt idx="14">
                  <c:v>1.220703125</c:v>
                </c:pt>
                <c:pt idx="15">
                  <c:v>0.6103515625</c:v>
                </c:pt>
                <c:pt idx="16">
                  <c:v>0.30517578125</c:v>
                </c:pt>
                <c:pt idx="17">
                  <c:v>0.152587890625</c:v>
                </c:pt>
                <c:pt idx="18">
                  <c:v>0.0762939453125</c:v>
                </c:pt>
                <c:pt idx="19">
                  <c:v>0.03814697265625</c:v>
                </c:pt>
                <c:pt idx="20">
                  <c:v>0.019073486328125</c:v>
                </c:pt>
                <c:pt idx="21">
                  <c:v>0.0095367431640625</c:v>
                </c:pt>
                <c:pt idx="22">
                  <c:v>0.00476837158203125</c:v>
                </c:pt>
              </c:numCache>
            </c:numRef>
          </c:yVal>
          <c:smooth val="1"/>
        </c:ser>
        <c:dLbls>
          <c:showLegendKey val="0"/>
          <c:showVal val="0"/>
          <c:showCatName val="0"/>
          <c:showSerName val="0"/>
          <c:showPercent val="0"/>
          <c:showBubbleSize val="0"/>
        </c:dLbls>
        <c:axId val="-2005645704"/>
        <c:axId val="-2005095288"/>
      </c:scatterChart>
      <c:valAx>
        <c:axId val="-2005645704"/>
        <c:scaling>
          <c:orientation val="minMax"/>
        </c:scaling>
        <c:delete val="0"/>
        <c:axPos val="b"/>
        <c:title>
          <c:tx>
            <c:rich>
              <a:bodyPr/>
              <a:lstStyle/>
              <a:p>
                <a:pPr>
                  <a:defRPr sz="1400"/>
                </a:pPr>
                <a:r>
                  <a:rPr lang="en-US" sz="1400" dirty="0"/>
                  <a:t>N</a:t>
                </a:r>
                <a:r>
                  <a:rPr lang="en-US" sz="1400" dirty="0" smtClean="0"/>
                  <a:t>umber </a:t>
                </a:r>
                <a:r>
                  <a:rPr lang="en-US" sz="1400" dirty="0"/>
                  <a:t>of traits</a:t>
                </a:r>
              </a:p>
            </c:rich>
          </c:tx>
          <c:layout/>
          <c:overlay val="0"/>
        </c:title>
        <c:numFmt formatCode="General" sourceLinked="1"/>
        <c:majorTickMark val="out"/>
        <c:minorTickMark val="none"/>
        <c:tickLblPos val="nextTo"/>
        <c:txPr>
          <a:bodyPr/>
          <a:lstStyle/>
          <a:p>
            <a:pPr>
              <a:defRPr sz="1200"/>
            </a:pPr>
            <a:endParaRPr lang="en-US"/>
          </a:p>
        </c:txPr>
        <c:crossAx val="-2005095288"/>
        <c:crosses val="autoZero"/>
        <c:crossBetween val="midCat"/>
      </c:valAx>
      <c:valAx>
        <c:axId val="-2005095288"/>
        <c:scaling>
          <c:orientation val="minMax"/>
        </c:scaling>
        <c:delete val="0"/>
        <c:axPos val="l"/>
        <c:majorGridlines/>
        <c:title>
          <c:tx>
            <c:rich>
              <a:bodyPr/>
              <a:lstStyle/>
              <a:p>
                <a:pPr>
                  <a:defRPr sz="1400"/>
                </a:pPr>
                <a:r>
                  <a:rPr lang="en-US" sz="1400" dirty="0" smtClean="0"/>
                  <a:t>Number </a:t>
                </a:r>
                <a:r>
                  <a:rPr lang="en-US" sz="1400" dirty="0"/>
                  <a:t>of species</a:t>
                </a:r>
              </a:p>
            </c:rich>
          </c:tx>
          <c:layout/>
          <c:overlay val="0"/>
        </c:title>
        <c:numFmt formatCode="General" sourceLinked="1"/>
        <c:majorTickMark val="out"/>
        <c:minorTickMark val="none"/>
        <c:tickLblPos val="nextTo"/>
        <c:txPr>
          <a:bodyPr/>
          <a:lstStyle/>
          <a:p>
            <a:pPr>
              <a:defRPr sz="1200"/>
            </a:pPr>
            <a:endParaRPr lang="en-US"/>
          </a:p>
        </c:txPr>
        <c:crossAx val="-2005645704"/>
        <c:crosses val="autoZero"/>
        <c:crossBetween val="midCat"/>
      </c:valAx>
      <c:spPr>
        <a:noFill/>
        <a:ln w="25400">
          <a:noFill/>
        </a:ln>
      </c:spPr>
    </c:plotArea>
    <c:legend>
      <c:legendPos val="r"/>
      <c:layout/>
      <c:overlay val="0"/>
      <c:txPr>
        <a:bodyPr/>
        <a:lstStyle/>
        <a:p>
          <a:pPr>
            <a:defRPr sz="1200"/>
          </a:pPr>
          <a:endParaRPr lang="en-US"/>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FB7B40-E4AF-384B-8E07-94B4A944775F}" type="datetimeFigureOut">
              <a:rPr lang="en-US" smtClean="0"/>
              <a:t>26/05/15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39EDF7-FA4A-ED4A-A118-DEE4B95DDADC}" type="slidenum">
              <a:rPr lang="en-US" smtClean="0"/>
              <a:t>‹#›</a:t>
            </a:fld>
            <a:endParaRPr lang="en-US"/>
          </a:p>
        </p:txBody>
      </p:sp>
    </p:spTree>
    <p:extLst>
      <p:ext uri="{BB962C8B-B14F-4D97-AF65-F5344CB8AC3E}">
        <p14:creationId xmlns:p14="http://schemas.microsoft.com/office/powerpoint/2010/main" val="26774959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C6603D-EB04-B74D-9420-6E6649FFDB49}" type="datetimeFigureOut">
              <a:rPr lang="en-US" smtClean="0"/>
              <a:t>26/05/15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D7682B-8954-2040-8A3C-D3EF2459079B}" type="slidenum">
              <a:rPr lang="en-US" smtClean="0"/>
              <a:t>‹#›</a:t>
            </a:fld>
            <a:endParaRPr lang="en-US"/>
          </a:p>
        </p:txBody>
      </p:sp>
    </p:spTree>
    <p:extLst>
      <p:ext uri="{BB962C8B-B14F-4D97-AF65-F5344CB8AC3E}">
        <p14:creationId xmlns:p14="http://schemas.microsoft.com/office/powerpoint/2010/main" val="140718634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Figure 7.3. </a:t>
            </a:r>
            <a:r>
              <a:rPr lang="en-US" sz="1200" dirty="0" smtClean="0"/>
              <a:t>The global carbon cycle for the 1990s, showing the main annual fluxes in </a:t>
            </a:r>
            <a:r>
              <a:rPr lang="en-US" sz="1200" dirty="0" err="1" smtClean="0"/>
              <a:t>GtC</a:t>
            </a:r>
            <a:r>
              <a:rPr lang="en-US" sz="1200" dirty="0" smtClean="0"/>
              <a:t> </a:t>
            </a:r>
            <a:r>
              <a:rPr lang="en-US" sz="1200" dirty="0" err="1" smtClean="0"/>
              <a:t>yr</a:t>
            </a:r>
            <a:r>
              <a:rPr lang="en-US" sz="1200" dirty="0" smtClean="0"/>
              <a:t>–1: pre-industrial ‘natural’ fluxes in black and ‘anthropogenic’ fluxes in red (modified from Sarmiento and Gruber, 2006, with changes in pool sizes from Sabine et al., 2004a). The net terrestrial loss of –39 </a:t>
            </a:r>
            <a:r>
              <a:rPr lang="en-US" sz="1200" dirty="0" err="1" smtClean="0"/>
              <a:t>GtC</a:t>
            </a:r>
            <a:r>
              <a:rPr lang="en-US" sz="1200" dirty="0" smtClean="0"/>
              <a:t> is inferred from cumulative fossil fuel emissions minus atmospheric increase minus ocean storage. The loss of –140 </a:t>
            </a:r>
            <a:r>
              <a:rPr lang="en-US" sz="1200" dirty="0" err="1" smtClean="0"/>
              <a:t>GtC</a:t>
            </a:r>
            <a:r>
              <a:rPr lang="en-US" sz="1200" dirty="0" smtClean="0"/>
              <a:t> from the ‘vegetation, soil and detritus’ compartment represents the cumulative emissions from land use change (Houghton, 2003), and requires a terrestrial biosphere sink of 101 </a:t>
            </a:r>
            <a:r>
              <a:rPr lang="en-US" sz="1200" dirty="0" err="1" smtClean="0"/>
              <a:t>GtC</a:t>
            </a:r>
            <a:r>
              <a:rPr lang="en-US" sz="1200" dirty="0" smtClean="0"/>
              <a:t> (in Sabine et al., given only as ranges of –140 to –80 </a:t>
            </a:r>
            <a:r>
              <a:rPr lang="en-US" sz="1200" dirty="0" err="1" smtClean="0"/>
              <a:t>GtC</a:t>
            </a:r>
            <a:r>
              <a:rPr lang="en-US" sz="1200" dirty="0" smtClean="0"/>
              <a:t> and 61 to 141 </a:t>
            </a:r>
            <a:r>
              <a:rPr lang="en-US" sz="1200" dirty="0" err="1" smtClean="0"/>
              <a:t>GtC</a:t>
            </a:r>
            <a:r>
              <a:rPr lang="en-US" sz="1200" dirty="0" smtClean="0"/>
              <a:t>, respectively; other uncertainties given in their Table 1). Net anthropogenic exchanges with the atmosphere are from Column 5 ‘AR4’ in Table 7.1. Gross fluxes generally have uncertainties of more than ±20% but fractional amounts have been retained to achieve overall balance when including estimates in fractions of </a:t>
            </a:r>
            <a:r>
              <a:rPr lang="en-US" sz="1200" dirty="0" err="1" smtClean="0"/>
              <a:t>GtC</a:t>
            </a:r>
            <a:r>
              <a:rPr lang="en-US" sz="1200" dirty="0" smtClean="0"/>
              <a:t> </a:t>
            </a:r>
            <a:r>
              <a:rPr lang="en-US" sz="1200" dirty="0" err="1" smtClean="0"/>
              <a:t>yr</a:t>
            </a:r>
            <a:r>
              <a:rPr lang="en-US" sz="1200" dirty="0" smtClean="0"/>
              <a:t>–1 for riverine transport, weathering, deep ocean burial, etc. ‘GPP’ is annual gross (terrestrial) primary production. Atmospheric carbon content and all cumulative fluxes since 1750 are as of end 1994.</a:t>
            </a:r>
          </a:p>
          <a:p>
            <a:endParaRPr lang="en-US" dirty="0"/>
          </a:p>
        </p:txBody>
      </p:sp>
      <p:sp>
        <p:nvSpPr>
          <p:cNvPr id="4" name="Slide Number Placeholder 3"/>
          <p:cNvSpPr>
            <a:spLocks noGrp="1"/>
          </p:cNvSpPr>
          <p:nvPr>
            <p:ph type="sldNum" sz="quarter" idx="10"/>
          </p:nvPr>
        </p:nvSpPr>
        <p:spPr/>
        <p:txBody>
          <a:bodyPr/>
          <a:lstStyle/>
          <a:p>
            <a:fld id="{F5D7682B-8954-2040-8A3C-D3EF2459079B}" type="slidenum">
              <a:rPr lang="en-US" smtClean="0"/>
              <a:t>2</a:t>
            </a:fld>
            <a:endParaRPr lang="en-US"/>
          </a:p>
        </p:txBody>
      </p:sp>
    </p:spTree>
    <p:extLst>
      <p:ext uri="{BB962C8B-B14F-4D97-AF65-F5344CB8AC3E}">
        <p14:creationId xmlns:p14="http://schemas.microsoft.com/office/powerpoint/2010/main" val="3421021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Folienbildplatzhalter 1"/>
          <p:cNvSpPr>
            <a:spLocks noGrp="1" noRot="1" noChangeAspect="1"/>
          </p:cNvSpPr>
          <p:nvPr>
            <p:ph type="sldImg"/>
          </p:nvPr>
        </p:nvSpPr>
        <p:spPr>
          <a:ln/>
        </p:spPr>
      </p:sp>
      <p:sp>
        <p:nvSpPr>
          <p:cNvPr id="61442"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de-DE">
              <a:ea typeface="ＭＳ Ｐゴシック" charset="0"/>
              <a:cs typeface="ＭＳ Ｐゴシック" charset="0"/>
            </a:endParaRPr>
          </a:p>
        </p:txBody>
      </p:sp>
      <p:sp>
        <p:nvSpPr>
          <p:cNvPr id="61443"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01CFE3F-0F69-B342-B515-D9003D01AF12}" type="slidenum">
              <a:rPr lang="de-DE" sz="1200"/>
              <a:pPr/>
              <a:t>27</a:t>
            </a:fld>
            <a:endParaRPr lang="de-DE"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271F4D55-7DFB-B24E-BD0D-B561DF866AA5}" type="slidenum">
              <a:rPr lang="en-US" sz="1200"/>
              <a:pPr/>
              <a:t>28</a:t>
            </a:fld>
            <a:endParaRPr lang="en-US" sz="1200"/>
          </a:p>
        </p:txBody>
      </p:sp>
      <p:sp>
        <p:nvSpPr>
          <p:cNvPr id="74755" name="Rectangle 1026"/>
          <p:cNvSpPr>
            <a:spLocks noGrp="1" noRot="1" noChangeAspect="1" noChangeArrowheads="1" noTextEdit="1"/>
          </p:cNvSpPr>
          <p:nvPr>
            <p:ph type="sldImg"/>
          </p:nvPr>
        </p:nvSpPr>
        <p:spPr>
          <a:ln/>
        </p:spPr>
      </p:sp>
      <p:sp>
        <p:nvSpPr>
          <p:cNvPr id="7475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de-DE">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B3A4FB2A-6DC9-3F4D-99D9-2DF0DE87B20E}" type="slidenum">
              <a:rPr lang="en-US" sz="1200"/>
              <a:pPr/>
              <a:t>29</a:t>
            </a:fld>
            <a:endParaRPr lang="en-US" sz="1200"/>
          </a:p>
        </p:txBody>
      </p:sp>
      <p:sp>
        <p:nvSpPr>
          <p:cNvPr id="78850" name="Rectangle 1026"/>
          <p:cNvSpPr>
            <a:spLocks noGrp="1" noRot="1" noChangeAspect="1" noChangeArrowheads="1" noTextEdit="1"/>
          </p:cNvSpPr>
          <p:nvPr>
            <p:ph type="sldImg"/>
          </p:nvPr>
        </p:nvSpPr>
        <p:spPr>
          <a:ln/>
        </p:spPr>
      </p:sp>
      <p:sp>
        <p:nvSpPr>
          <p:cNvPr id="7885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de-DE">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point “</a:t>
            </a:r>
            <a:r>
              <a:rPr lang="en-US" sz="1200" kern="1200" dirty="0" smtClean="0">
                <a:solidFill>
                  <a:schemeClr val="tx1"/>
                </a:solidFill>
                <a:latin typeface="Arial" charset="0"/>
                <a:ea typeface="+mn-ea"/>
                <a:cs typeface="+mn-cs"/>
              </a:rPr>
              <a:t>Number of individuals with more than 3 traits available is uselessly small</a:t>
            </a:r>
            <a:r>
              <a:rPr lang="en-US" dirty="0" smtClean="0"/>
              <a:t>”</a:t>
            </a:r>
            <a:r>
              <a:rPr lang="en-US" baseline="0" dirty="0" smtClean="0"/>
              <a:t> is very important, since it is one of the main motivations for missing value prediction. </a:t>
            </a:r>
            <a:r>
              <a:rPr lang="en-US" dirty="0" smtClean="0"/>
              <a:t> It’s good to explain</a:t>
            </a:r>
            <a:r>
              <a:rPr lang="en-US" baseline="0" dirty="0" smtClean="0"/>
              <a:t> why more than 3 traits available is important  to the community (because we need to see how the traits vary jointly, etc..). Can we use the traits correlation figure here to explain the point? (The current figure on sparsity is not that important, we can drop it if there is no space.)</a:t>
            </a:r>
            <a:endParaRPr lang="en-US" dirty="0"/>
          </a:p>
        </p:txBody>
      </p:sp>
      <p:sp>
        <p:nvSpPr>
          <p:cNvPr id="4" name="Slide Number Placeholder 3"/>
          <p:cNvSpPr>
            <a:spLocks noGrp="1"/>
          </p:cNvSpPr>
          <p:nvPr>
            <p:ph type="sldNum" sz="quarter" idx="10"/>
          </p:nvPr>
        </p:nvSpPr>
        <p:spPr/>
        <p:txBody>
          <a:bodyPr/>
          <a:lstStyle/>
          <a:p>
            <a:pPr>
              <a:defRPr/>
            </a:pPr>
            <a:fld id="{6DDDFDAA-A474-41E5-A28C-71032C1509C4}" type="slidenum">
              <a:rPr lang="en-US" smtClean="0"/>
              <a:pPr>
                <a:defRPr/>
              </a:pPr>
              <a:t>57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page I used to explain PMF. You can copy</a:t>
            </a:r>
            <a:r>
              <a:rPr lang="en-US" baseline="0" dirty="0" smtClean="0"/>
              <a:t> paste some part of it to your slides if you want.</a:t>
            </a:r>
            <a:r>
              <a:rPr lang="en-US" dirty="0" smtClean="0"/>
              <a:t> We</a:t>
            </a:r>
            <a:r>
              <a:rPr lang="en-US" baseline="0" dirty="0" smtClean="0"/>
              <a:t> probably need to mention where U and V come from, since this is the main difference between PMF and HPMF.</a:t>
            </a:r>
            <a:endParaRPr lang="en-US" dirty="0"/>
          </a:p>
        </p:txBody>
      </p:sp>
      <p:sp>
        <p:nvSpPr>
          <p:cNvPr id="4" name="Slide Number Placeholder 3"/>
          <p:cNvSpPr>
            <a:spLocks noGrp="1"/>
          </p:cNvSpPr>
          <p:nvPr>
            <p:ph type="sldNum" sz="quarter" idx="10"/>
          </p:nvPr>
        </p:nvSpPr>
        <p:spPr/>
        <p:txBody>
          <a:bodyPr/>
          <a:lstStyle/>
          <a:p>
            <a:pPr>
              <a:defRPr/>
            </a:pPr>
            <a:fld id="{6DDDFDAA-A474-41E5-A28C-71032C1509C4}" type="slidenum">
              <a:rPr lang="en-US" smtClean="0"/>
              <a:pPr>
                <a:defRPr/>
              </a:pPr>
              <a:t>59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purpose of this slides is two fold: first, we represent the data as a matrix, second, it has additional information as a hierarchy</a:t>
            </a:r>
          </a:p>
          <a:p>
            <a:endParaRPr lang="en-US" baseline="0" dirty="0" smtClean="0"/>
          </a:p>
          <a:p>
            <a:r>
              <a:rPr lang="en-US" baseline="0" dirty="0" smtClean="0"/>
              <a:t>It’s better to give a concrete example on the </a:t>
            </a:r>
            <a:r>
              <a:rPr lang="en-US" baseline="0" dirty="0" err="1" smtClean="0"/>
              <a:t>phylogenetic</a:t>
            </a:r>
            <a:r>
              <a:rPr lang="en-US" baseline="0" dirty="0" smtClean="0"/>
              <a:t> information. Say for a pine,  what is it’s species, genus, family and </a:t>
            </a:r>
            <a:r>
              <a:rPr lang="en-US" baseline="0" dirty="0" err="1" smtClean="0"/>
              <a:t>phylogentic</a:t>
            </a:r>
            <a:r>
              <a:rPr lang="en-US" baseline="0" dirty="0" smtClean="0"/>
              <a:t> group…</a:t>
            </a:r>
          </a:p>
          <a:p>
            <a:endParaRPr lang="en-US" dirty="0"/>
          </a:p>
        </p:txBody>
      </p:sp>
      <p:sp>
        <p:nvSpPr>
          <p:cNvPr id="4" name="Slide Number Placeholder 3"/>
          <p:cNvSpPr>
            <a:spLocks noGrp="1"/>
          </p:cNvSpPr>
          <p:nvPr>
            <p:ph type="sldNum" sz="quarter" idx="10"/>
          </p:nvPr>
        </p:nvSpPr>
        <p:spPr/>
        <p:txBody>
          <a:bodyPr/>
          <a:lstStyle/>
          <a:p>
            <a:pPr>
              <a:defRPr/>
            </a:pPr>
            <a:fld id="{6DDDFDAA-A474-41E5-A28C-71032C1509C4}" type="slidenum">
              <a:rPr lang="en-US" smtClean="0"/>
              <a:pPr>
                <a:defRPr/>
              </a:pPr>
              <a:t>60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Step</a:t>
            </a:r>
            <a:r>
              <a:rPr lang="en-US" baseline="0" dirty="0" smtClean="0"/>
              <a:t> 1: Show the “plant-trait matrix” --- What we have is this matrix</a:t>
            </a:r>
          </a:p>
          <a:p>
            <a:r>
              <a:rPr lang="en-US" baseline="0" dirty="0" smtClean="0"/>
              <a:t>Step 2: Show  X^{l} hat  -&gt; X^{l} --- At each level l, the matrix X is approximated by X hat.</a:t>
            </a:r>
          </a:p>
          <a:p>
            <a:r>
              <a:rPr lang="en-US" baseline="0" dirty="0" smtClean="0"/>
              <a:t>Step 3: Show “species – trait ” matrix --- Based on the </a:t>
            </a:r>
            <a:r>
              <a:rPr lang="en-US" baseline="0" dirty="0" err="1" smtClean="0"/>
              <a:t>phylogenetic</a:t>
            </a:r>
            <a:r>
              <a:rPr lang="en-US" baseline="0" dirty="0" smtClean="0"/>
              <a:t> information we have, we can derive a “species – trait ” matrix </a:t>
            </a:r>
          </a:p>
          <a:p>
            <a:r>
              <a:rPr lang="en-US" baseline="0" dirty="0" smtClean="0"/>
              <a:t>Step 4: Show U and V matrices --- At each level, we have a matrix factorization model</a:t>
            </a:r>
          </a:p>
          <a:p>
            <a:r>
              <a:rPr lang="en-US" baseline="0" dirty="0" smtClean="0"/>
              <a:t>Step 5: Show </a:t>
            </a:r>
            <a:r>
              <a:rPr lang="en-US" baseline="0" dirty="0" err="1" smtClean="0"/>
              <a:t>u_n</a:t>
            </a:r>
            <a:r>
              <a:rPr lang="en-US" baseline="0" dirty="0" smtClean="0"/>
              <a:t>^{l} -&gt; u_{p(n)}^{l-1} --- On the u side, the u for a certain plant should be close to the u for its species (child close to parent)</a:t>
            </a:r>
          </a:p>
          <a:p>
            <a:r>
              <a:rPr lang="en-US" baseline="0" dirty="0" smtClean="0"/>
              <a:t>Step 6: Show </a:t>
            </a:r>
            <a:r>
              <a:rPr lang="en-US" baseline="0" dirty="0" err="1" smtClean="0"/>
              <a:t>v_m</a:t>
            </a:r>
            <a:r>
              <a:rPr lang="en-US" baseline="0" dirty="0" smtClean="0"/>
              <a:t>^{l} -&gt; v_{m}^{l-1} --- On the v side, if the v at two levels correspond to a same trait m, they should be close.</a:t>
            </a:r>
          </a:p>
          <a:p>
            <a:r>
              <a:rPr lang="en-US" baseline="0" dirty="0" smtClean="0"/>
              <a:t>Step 7: Show “genus-trait” matrix --- We can keep on doing the same thing for upper level matrices </a:t>
            </a:r>
          </a:p>
          <a:p>
            <a:r>
              <a:rPr lang="en-US" baseline="0" dirty="0" smtClean="0"/>
              <a:t>Step 8: Show the equation at the bottom. The three terms correspond to the three items we showed on the right. The first term tries to minimizes the difference between the true matrix and the approximated matrix. The second term is the constraints on U. the third term is the constraints on V.</a:t>
            </a:r>
            <a:endParaRPr lang="en-US" baseline="-25000" dirty="0"/>
          </a:p>
        </p:txBody>
      </p:sp>
      <p:sp>
        <p:nvSpPr>
          <p:cNvPr id="4" name="Slide Number Placeholder 3"/>
          <p:cNvSpPr>
            <a:spLocks noGrp="1"/>
          </p:cNvSpPr>
          <p:nvPr>
            <p:ph type="sldNum" sz="quarter" idx="10"/>
          </p:nvPr>
        </p:nvSpPr>
        <p:spPr/>
        <p:txBody>
          <a:bodyPr/>
          <a:lstStyle/>
          <a:p>
            <a:pPr>
              <a:defRPr/>
            </a:pPr>
            <a:fld id="{6DDDFDAA-A474-41E5-A28C-71032C1509C4}" type="slidenum">
              <a:rPr lang="en-US" smtClean="0"/>
              <a:pPr>
                <a:defRPr/>
              </a:pPr>
              <a:t>61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Figure 7.14. </a:t>
            </a:r>
            <a:r>
              <a:rPr lang="en-US" sz="1200" dirty="0" smtClean="0"/>
              <a:t>Uncertainties in carbon cycle feedbacks estimated from analysis of the results from the C4MIP models. Each effect is given in terms of its impact on the mean airborne fraction over the simulation period (typically 1860 to 2100), with bars showing the uncertainty range based on the ranges of effective sensitivity parameters given in Tables 7.4 and 7.5. The lower three bars are the direct response to increasing atmospheric CO2 (see Section 7.3.5 for details), the middle four bars show the impacts of climate change on the carbon cycle, and the top black bar shows the range of climate-carbon cycle feedbacks given by the C4MIP models.</a:t>
            </a:r>
          </a:p>
          <a:p>
            <a:endParaRPr lang="en-US" dirty="0"/>
          </a:p>
        </p:txBody>
      </p:sp>
      <p:sp>
        <p:nvSpPr>
          <p:cNvPr id="4" name="Slide Number Placeholder 3"/>
          <p:cNvSpPr>
            <a:spLocks noGrp="1"/>
          </p:cNvSpPr>
          <p:nvPr>
            <p:ph type="sldNum" sz="quarter" idx="10"/>
          </p:nvPr>
        </p:nvSpPr>
        <p:spPr/>
        <p:txBody>
          <a:bodyPr/>
          <a:lstStyle/>
          <a:p>
            <a:fld id="{F5D7682B-8954-2040-8A3C-D3EF2459079B}" type="slidenum">
              <a:rPr lang="en-US" smtClean="0"/>
              <a:t>3</a:t>
            </a:fld>
            <a:endParaRPr lang="en-US"/>
          </a:p>
        </p:txBody>
      </p:sp>
    </p:spTree>
    <p:extLst>
      <p:ext uri="{BB962C8B-B14F-4D97-AF65-F5344CB8AC3E}">
        <p14:creationId xmlns:p14="http://schemas.microsoft.com/office/powerpoint/2010/main" val="3623886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0A02291-50B8-BB46-A7D6-95A2C703FD56}" type="slidenum">
              <a:rPr lang="en-US" sz="1200"/>
              <a:pPr/>
              <a:t>4</a:t>
            </a:fld>
            <a:endParaRPr lang="en-US" sz="120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de-DE">
                <a:ea typeface="ＭＳ Ｐゴシック" charset="0"/>
                <a:cs typeface="ＭＳ Ｐゴシック" charset="0"/>
              </a:rPr>
              <a:t>- Not perfect parameterisation</a:t>
            </a:r>
          </a:p>
          <a:p>
            <a:pPr eaLnBrk="1" hangingPunct="1">
              <a:spcBef>
                <a:spcPct val="0"/>
              </a:spcBef>
            </a:pPr>
            <a:r>
              <a:rPr lang="de-DE">
                <a:ea typeface="ＭＳ Ｐゴシック" charset="0"/>
                <a:cs typeface="ＭＳ Ｐゴシック" charset="0"/>
              </a:rPr>
              <a:t>- Vegetation adaptive capacity</a:t>
            </a:r>
          </a:p>
          <a:p>
            <a:pPr eaLnBrk="1" hangingPunct="1">
              <a:spcBef>
                <a:spcPct val="0"/>
              </a:spcBef>
            </a:pPr>
            <a:r>
              <a:rPr lang="de-DE">
                <a:ea typeface="ＭＳ Ｐゴシック" charset="0"/>
                <a:cs typeface="ＭＳ Ｐゴシック" charset="0"/>
              </a:rPr>
              <a:t> - Species acclimation</a:t>
            </a:r>
          </a:p>
          <a:p>
            <a:pPr eaLnBrk="1" hangingPunct="1">
              <a:spcBef>
                <a:spcPct val="0"/>
              </a:spcBef>
            </a:pPr>
            <a:r>
              <a:rPr lang="de-DE">
                <a:ea typeface="ＭＳ Ｐゴシック" charset="0"/>
                <a:cs typeface="ＭＳ Ｐゴシック" charset="0"/>
              </a:rPr>
              <a:t> - Shift in species composition of the community</a:t>
            </a:r>
          </a:p>
          <a:p>
            <a:pPr eaLnBrk="1" hangingPunct="1">
              <a:spcBef>
                <a:spcPct val="0"/>
              </a:spcBef>
            </a:pPr>
            <a:endParaRPr lang="de-DE">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645DC18-5949-A744-B3F1-69C70F991F61}" type="slidenum">
              <a:rPr lang="en-US" sz="1200"/>
              <a:pPr/>
              <a:t>9</a:t>
            </a:fld>
            <a:endParaRPr lang="en-US" sz="1200"/>
          </a:p>
        </p:txBody>
      </p:sp>
      <p:sp>
        <p:nvSpPr>
          <p:cNvPr id="31747" name="Rectangle 7"/>
          <p:cNvSpPr txBox="1">
            <a:spLocks noGrp="1" noChangeArrowheads="1"/>
          </p:cNvSpPr>
          <p:nvPr/>
        </p:nvSpPr>
        <p:spPr bwMode="auto">
          <a:xfrm>
            <a:off x="3884613" y="8685213"/>
            <a:ext cx="29733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F058D082-0F99-2F45-944C-34FF27365810}" type="slidenum">
              <a:rPr lang="de-DE" sz="1200">
                <a:latin typeface="Calibri" charset="0"/>
              </a:rPr>
              <a:pPr algn="r" eaLnBrk="1" hangingPunct="1"/>
              <a:t>9</a:t>
            </a:fld>
            <a:endParaRPr lang="de-DE" sz="1200">
              <a:latin typeface="Calibri" charset="0"/>
            </a:endParaRPr>
          </a:p>
        </p:txBody>
      </p:sp>
      <p:sp>
        <p:nvSpPr>
          <p:cNvPr id="31748" name="Rectangle 2"/>
          <p:cNvSpPr>
            <a:spLocks noGrp="1" noRot="1" noChangeAspect="1" noChangeArrowheads="1" noTextEdit="1"/>
          </p:cNvSpPr>
          <p:nvPr>
            <p:ph type="sldImg"/>
          </p:nvPr>
        </p:nvSpPr>
        <p:spPr>
          <a:solidFill>
            <a:srgbClr val="FFFFFF"/>
          </a:solidFill>
          <a:ln/>
        </p:spPr>
      </p:sp>
      <p:sp>
        <p:nvSpPr>
          <p:cNvPr id="31749" name="Rectangle 3"/>
          <p:cNvSpPr>
            <a:spLocks noGrp="1" noChangeArrowheads="1"/>
          </p:cNvSpPr>
          <p:nvPr>
            <p:ph type="body" idx="1"/>
          </p:nvPr>
        </p:nvSpPr>
        <p:spPr>
          <a:xfrm>
            <a:off x="685800" y="4343400"/>
            <a:ext cx="5486400" cy="4114800"/>
          </a:xfrm>
          <a:noFill/>
          <a:ln>
            <a:solidFill>
              <a:srgbClr val="000000"/>
            </a:solidFill>
          </a:ln>
          <a:extLst>
            <a:ext uri="{909E8E84-426E-40dd-AFC4-6F175D3DCCD1}">
              <a14:hiddenFill xmlns:a14="http://schemas.microsoft.com/office/drawing/2010/main">
                <a:solidFill>
                  <a:srgbClr val="FFFFFF"/>
                </a:solidFill>
              </a14:hiddenFill>
            </a:ext>
          </a:extLst>
        </p:spPr>
        <p:txBody>
          <a:bodyPr/>
          <a:lstStyle/>
          <a:p>
            <a:pPr eaLnBrk="1" hangingPunct="1">
              <a:lnSpc>
                <a:spcPct val="90000"/>
              </a:lnSpc>
              <a:spcBef>
                <a:spcPct val="0"/>
              </a:spcBef>
            </a:pPr>
            <a:r>
              <a:rPr lang="de-DE">
                <a:ea typeface="ＭＳ Ｐゴシック" charset="0"/>
                <a:cs typeface="ＭＳ Ｐゴシック" charset="0"/>
              </a:rPr>
              <a:t>Nach vorsichtigen Schätzungen beherbergt unsere Erde circa 320.000 Arten höherer Pflanzen.</a:t>
            </a:r>
          </a:p>
          <a:p>
            <a:pPr eaLnBrk="1" hangingPunct="1">
              <a:lnSpc>
                <a:spcPct val="90000"/>
              </a:lnSpc>
              <a:spcBef>
                <a:spcPct val="0"/>
              </a:spcBef>
            </a:pPr>
            <a:r>
              <a:rPr lang="de-DE">
                <a:ea typeface="ＭＳ Ｐゴシック" charset="0"/>
                <a:cs typeface="ＭＳ Ｐゴシック" charset="0"/>
              </a:rPr>
              <a:t>Die Systematische Botanik hat die große Leistung vollbracht, einen Großteil der Pflanzenarten zu beschreiben und die Verwandschaftsverhältnisse weitgehend zu entschlüsseln. </a:t>
            </a:r>
          </a:p>
          <a:p>
            <a:pPr eaLnBrk="1" hangingPunct="1">
              <a:lnSpc>
                <a:spcPct val="90000"/>
              </a:lnSpc>
              <a:spcBef>
                <a:spcPct val="0"/>
              </a:spcBef>
            </a:pPr>
            <a:r>
              <a:rPr lang="de-DE">
                <a:ea typeface="ＭＳ Ｐゴシック" charset="0"/>
                <a:cs typeface="ＭＳ Ｐゴシック" charset="0"/>
              </a:rPr>
              <a:t>Die zentrale und für manche sicher provokative Frage der funktionellen Biodiversitätsforschung ist: Brauchen wir die alle, um die wichtigen Ökosystemfunktionen auf unserem Planeten zu verstehen und zu erhalten?</a:t>
            </a:r>
          </a:p>
          <a:p>
            <a:pPr eaLnBrk="1" hangingPunct="1">
              <a:lnSpc>
                <a:spcPct val="90000"/>
              </a:lnSpc>
              <a:spcBef>
                <a:spcPct val="0"/>
              </a:spcBef>
            </a:pPr>
            <a:r>
              <a:rPr lang="de-DE">
                <a:ea typeface="ＭＳ Ｐゴシック" charset="0"/>
                <a:cs typeface="ＭＳ Ｐゴシック" charset="0"/>
              </a:rPr>
              <a:t>Ich habe mir gedacht, wir können ja die Modelle fragen, die derzeit genutzt werden, um Ökosystemprozesse global zu beschreiben. Als Beispiel möchte hier ich das weitverbreitete globale dynamische Vegetationsmodell LPJ nennen. Also: Wieviel „Arten“ braucht LPJ?</a:t>
            </a:r>
          </a:p>
          <a:p>
            <a:pPr eaLnBrk="1" hangingPunct="1">
              <a:lnSpc>
                <a:spcPct val="90000"/>
              </a:lnSpc>
              <a:spcBef>
                <a:spcPct val="0"/>
              </a:spcBef>
            </a:pPr>
            <a:r>
              <a:rPr lang="de-DE">
                <a:ea typeface="ＭＳ Ｐゴシック" charset="0"/>
                <a:cs typeface="ＭＳ Ｐゴシック" charset="0"/>
              </a:rPr>
              <a:t>Unterschieden wird lediglich zwischen Bäumen und Kräutern, grob nach Biomen, nach der Phänologie und der Blattmorphologie. Zählt man die Endpunkte diese Dendrogramms kommt man auf die Zahl 10.  </a:t>
            </a:r>
          </a:p>
          <a:p>
            <a:pPr eaLnBrk="1" hangingPunct="1">
              <a:lnSpc>
                <a:spcPct val="90000"/>
              </a:lnSpc>
              <a:spcBef>
                <a:spcPct val="0"/>
              </a:spcBef>
            </a:pPr>
            <a:r>
              <a:rPr lang="de-DE">
                <a:ea typeface="ＭＳ Ｐゴシック" charset="0"/>
                <a:cs typeface="ＭＳ Ｐゴシック" charset="0"/>
              </a:rPr>
              <a:t>Tatsache ist, dass die Modellierung hilflos ist angesichts der Vielfalt auf unserem Planeten. </a:t>
            </a:r>
          </a:p>
          <a:p>
            <a:pPr eaLnBrk="1" hangingPunct="1">
              <a:lnSpc>
                <a:spcPct val="90000"/>
              </a:lnSpc>
              <a:spcBef>
                <a:spcPct val="0"/>
              </a:spcBef>
            </a:pPr>
            <a:r>
              <a:rPr lang="de-DE">
                <a:ea typeface="ＭＳ Ｐゴシック" charset="0"/>
                <a:cs typeface="ＭＳ Ｐゴシック" charset="0"/>
              </a:rPr>
              <a:t>Das liegt zum Teil daran, dass die funktionelle Biodiversitätswissenschaft noch ein junger Forschungszweig ist </a:t>
            </a:r>
          </a:p>
          <a:p>
            <a:pPr eaLnBrk="1" hangingPunct="1">
              <a:lnSpc>
                <a:spcPct val="90000"/>
              </a:lnSpc>
              <a:spcBef>
                <a:spcPct val="0"/>
              </a:spcBef>
            </a:pPr>
            <a:r>
              <a:rPr lang="de-DE">
                <a:ea typeface="ＭＳ Ｐゴシック" charset="0"/>
                <a:cs typeface="ＭＳ Ｐゴシック" charset="0"/>
              </a:rPr>
              <a:t>Die Florenwerke sind geschrieben, aber die Systematisierung der Funktionen hat gerade erst begonnen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645DC18-5949-A744-B3F1-69C70F991F61}" type="slidenum">
              <a:rPr lang="en-US" sz="1200"/>
              <a:pPr/>
              <a:t>20</a:t>
            </a:fld>
            <a:endParaRPr lang="en-US" sz="1200"/>
          </a:p>
        </p:txBody>
      </p:sp>
      <p:sp>
        <p:nvSpPr>
          <p:cNvPr id="31747" name="Rectangle 7"/>
          <p:cNvSpPr txBox="1">
            <a:spLocks noGrp="1" noChangeArrowheads="1"/>
          </p:cNvSpPr>
          <p:nvPr/>
        </p:nvSpPr>
        <p:spPr bwMode="auto">
          <a:xfrm>
            <a:off x="3884613" y="8685213"/>
            <a:ext cx="29733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F058D082-0F99-2F45-944C-34FF27365810}" type="slidenum">
              <a:rPr lang="de-DE" sz="1200">
                <a:latin typeface="Calibri" charset="0"/>
              </a:rPr>
              <a:pPr algn="r" eaLnBrk="1" hangingPunct="1"/>
              <a:t>20</a:t>
            </a:fld>
            <a:endParaRPr lang="de-DE" sz="1200">
              <a:latin typeface="Calibri" charset="0"/>
            </a:endParaRPr>
          </a:p>
        </p:txBody>
      </p:sp>
      <p:sp>
        <p:nvSpPr>
          <p:cNvPr id="31748" name="Rectangle 2"/>
          <p:cNvSpPr>
            <a:spLocks noGrp="1" noRot="1" noChangeAspect="1" noChangeArrowheads="1" noTextEdit="1"/>
          </p:cNvSpPr>
          <p:nvPr>
            <p:ph type="sldImg"/>
          </p:nvPr>
        </p:nvSpPr>
        <p:spPr>
          <a:solidFill>
            <a:srgbClr val="FFFFFF"/>
          </a:solidFill>
          <a:ln/>
        </p:spPr>
      </p:sp>
      <p:sp>
        <p:nvSpPr>
          <p:cNvPr id="31749" name="Rectangle 3"/>
          <p:cNvSpPr>
            <a:spLocks noGrp="1" noChangeArrowheads="1"/>
          </p:cNvSpPr>
          <p:nvPr>
            <p:ph type="body" idx="1"/>
          </p:nvPr>
        </p:nvSpPr>
        <p:spPr>
          <a:xfrm>
            <a:off x="685800" y="4343400"/>
            <a:ext cx="5486400" cy="4114800"/>
          </a:xfrm>
          <a:noFill/>
          <a:ln>
            <a:solidFill>
              <a:srgbClr val="000000"/>
            </a:solidFill>
          </a:ln>
          <a:extLst>
            <a:ext uri="{909E8E84-426E-40dd-AFC4-6F175D3DCCD1}">
              <a14:hiddenFill xmlns:a14="http://schemas.microsoft.com/office/drawing/2010/main">
                <a:solidFill>
                  <a:srgbClr val="FFFFFF"/>
                </a:solidFill>
              </a14:hiddenFill>
            </a:ext>
          </a:extLst>
        </p:spPr>
        <p:txBody>
          <a:bodyPr/>
          <a:lstStyle/>
          <a:p>
            <a:pPr eaLnBrk="1" hangingPunct="1">
              <a:lnSpc>
                <a:spcPct val="90000"/>
              </a:lnSpc>
              <a:spcBef>
                <a:spcPct val="0"/>
              </a:spcBef>
            </a:pPr>
            <a:r>
              <a:rPr lang="de-DE">
                <a:ea typeface="ＭＳ Ｐゴシック" charset="0"/>
                <a:cs typeface="ＭＳ Ｐゴシック" charset="0"/>
              </a:rPr>
              <a:t>Nach vorsichtigen Schätzungen beherbergt unsere Erde circa 320.000 Arten höherer Pflanzen.</a:t>
            </a:r>
          </a:p>
          <a:p>
            <a:pPr eaLnBrk="1" hangingPunct="1">
              <a:lnSpc>
                <a:spcPct val="90000"/>
              </a:lnSpc>
              <a:spcBef>
                <a:spcPct val="0"/>
              </a:spcBef>
            </a:pPr>
            <a:r>
              <a:rPr lang="de-DE">
                <a:ea typeface="ＭＳ Ｐゴシック" charset="0"/>
                <a:cs typeface="ＭＳ Ｐゴシック" charset="0"/>
              </a:rPr>
              <a:t>Die Systematische Botanik hat die große Leistung vollbracht, einen Großteil der Pflanzenarten zu beschreiben und die Verwandschaftsverhältnisse weitgehend zu entschlüsseln. </a:t>
            </a:r>
          </a:p>
          <a:p>
            <a:pPr eaLnBrk="1" hangingPunct="1">
              <a:lnSpc>
                <a:spcPct val="90000"/>
              </a:lnSpc>
              <a:spcBef>
                <a:spcPct val="0"/>
              </a:spcBef>
            </a:pPr>
            <a:r>
              <a:rPr lang="de-DE">
                <a:ea typeface="ＭＳ Ｐゴシック" charset="0"/>
                <a:cs typeface="ＭＳ Ｐゴシック" charset="0"/>
              </a:rPr>
              <a:t>Die zentrale und für manche sicher provokative Frage der funktionellen Biodiversitätsforschung ist: Brauchen wir die alle, um die wichtigen Ökosystemfunktionen auf unserem Planeten zu verstehen und zu erhalten?</a:t>
            </a:r>
          </a:p>
          <a:p>
            <a:pPr eaLnBrk="1" hangingPunct="1">
              <a:lnSpc>
                <a:spcPct val="90000"/>
              </a:lnSpc>
              <a:spcBef>
                <a:spcPct val="0"/>
              </a:spcBef>
            </a:pPr>
            <a:r>
              <a:rPr lang="de-DE">
                <a:ea typeface="ＭＳ Ｐゴシック" charset="0"/>
                <a:cs typeface="ＭＳ Ｐゴシック" charset="0"/>
              </a:rPr>
              <a:t>Ich habe mir gedacht, wir können ja die Modelle fragen, die derzeit genutzt werden, um Ökosystemprozesse global zu beschreiben. Als Beispiel möchte hier ich das weitverbreitete globale dynamische Vegetationsmodell LPJ nennen. Also: Wieviel „Arten“ braucht LPJ?</a:t>
            </a:r>
          </a:p>
          <a:p>
            <a:pPr eaLnBrk="1" hangingPunct="1">
              <a:lnSpc>
                <a:spcPct val="90000"/>
              </a:lnSpc>
              <a:spcBef>
                <a:spcPct val="0"/>
              </a:spcBef>
            </a:pPr>
            <a:r>
              <a:rPr lang="de-DE">
                <a:ea typeface="ＭＳ Ｐゴシック" charset="0"/>
                <a:cs typeface="ＭＳ Ｐゴシック" charset="0"/>
              </a:rPr>
              <a:t>Unterschieden wird lediglich zwischen Bäumen und Kräutern, grob nach Biomen, nach der Phänologie und der Blattmorphologie. Zählt man die Endpunkte diese Dendrogramms kommt man auf die Zahl 10.  </a:t>
            </a:r>
          </a:p>
          <a:p>
            <a:pPr eaLnBrk="1" hangingPunct="1">
              <a:lnSpc>
                <a:spcPct val="90000"/>
              </a:lnSpc>
              <a:spcBef>
                <a:spcPct val="0"/>
              </a:spcBef>
            </a:pPr>
            <a:r>
              <a:rPr lang="de-DE">
                <a:ea typeface="ＭＳ Ｐゴシック" charset="0"/>
                <a:cs typeface="ＭＳ Ｐゴシック" charset="0"/>
              </a:rPr>
              <a:t>Tatsache ist, dass die Modellierung hilflos ist angesichts der Vielfalt auf unserem Planeten. </a:t>
            </a:r>
          </a:p>
          <a:p>
            <a:pPr eaLnBrk="1" hangingPunct="1">
              <a:lnSpc>
                <a:spcPct val="90000"/>
              </a:lnSpc>
              <a:spcBef>
                <a:spcPct val="0"/>
              </a:spcBef>
            </a:pPr>
            <a:r>
              <a:rPr lang="de-DE">
                <a:ea typeface="ＭＳ Ｐゴシック" charset="0"/>
                <a:cs typeface="ＭＳ Ｐゴシック" charset="0"/>
              </a:rPr>
              <a:t>Das liegt zum Teil daran, dass die funktionelle Biodiversitätswissenschaft noch ein junger Forschungszweig ist </a:t>
            </a:r>
          </a:p>
          <a:p>
            <a:pPr eaLnBrk="1" hangingPunct="1">
              <a:lnSpc>
                <a:spcPct val="90000"/>
              </a:lnSpc>
              <a:spcBef>
                <a:spcPct val="0"/>
              </a:spcBef>
            </a:pPr>
            <a:r>
              <a:rPr lang="de-DE">
                <a:ea typeface="ＭＳ Ｐゴシック" charset="0"/>
                <a:cs typeface="ＭＳ Ｐゴシック" charset="0"/>
              </a:rPr>
              <a:t>Die Florenwerke sind geschrieben, aber die Systematisierung der Funktionen hat gerade erst begonnen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E67438A-FBBA-40AD-BCB2-935EB3D7B634}" type="slidenum">
              <a:rPr lang="de-DE" smtClean="0"/>
              <a:pPr/>
              <a:t>21</a:t>
            </a:fld>
            <a:endParaRPr lang="de-DE"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188" y="4343510"/>
            <a:ext cx="5029626" cy="4114289"/>
          </a:xfrm>
          <a:noFill/>
          <a:ln/>
        </p:spPr>
        <p:txBody>
          <a:bodyPr/>
          <a:lstStyle/>
          <a:p>
            <a:pPr eaLnBrk="1" hangingPunct="1"/>
            <a:r>
              <a:rPr lang="de-DE" smtClean="0"/>
              <a:t>(update of yellow!)</a:t>
            </a:r>
          </a:p>
          <a:p>
            <a:pPr eaLnBrk="1" hangingPunct="1"/>
            <a:endParaRPr lang="de-DE" smtClean="0"/>
          </a:p>
          <a:p>
            <a:pPr eaLnBrk="1" hangingPunct="1"/>
            <a:r>
              <a:rPr lang="de-DE" smtClean="0"/>
              <a:t>Um welche Merkmale geht es? Es geht um viele. </a:t>
            </a:r>
          </a:p>
          <a:p>
            <a:pPr eaLnBrk="1" hangingPunct="1"/>
            <a:r>
              <a:rPr lang="de-DE" smtClean="0"/>
              <a:t>Hier sehen sie unsere derzeitige Wunschliste. Sie sollen nicht die einzelnen Einträge lesen. Nur soviel: Die Merkmale fallen grob in 4 Gruppen: Physiologische, Morphologische, Demographische Merkmale und schließlich solche, die erst im Zusammenwirken mit anderen Organismengruppen (Symbionten, Herbivoren) zum Tragen kommen. Die gelb unterlegten sind Merkmale, die wir im Rahmen von laufenden Projekten bearbeiten.   </a:t>
            </a:r>
          </a:p>
          <a:p>
            <a:pPr eaLnBrk="1" hangingPunct="1"/>
            <a:r>
              <a:rPr lang="de-DE" smtClean="0"/>
              <a:t>Wir kämpfen also an verschiedenen Fronten. </a:t>
            </a:r>
          </a:p>
          <a:p>
            <a:pPr eaLnBrk="1" hangingPunct="1"/>
            <a:endParaRPr lang="de-DE" smtClean="0"/>
          </a:p>
          <a:p>
            <a:pPr eaLnBrk="1" hangingPunct="1"/>
            <a:r>
              <a:rPr lang="de-DE" smtClean="0"/>
              <a:t>Der linke obere Block zu Photosynthese und Atmungsparametern betrifft die sehr interessante Arbeit von Jens Kattge aus meiner Gruppe, der unter Herrn Esser promoviert hat. Mit diesen „fremden“ Federn möchte ich mich aber heute nicht schmücken.</a:t>
            </a:r>
          </a:p>
          <a:p>
            <a:pPr eaLnBrk="1" hangingPunct="1"/>
            <a:endParaRPr lang="de-DE" smtClean="0"/>
          </a:p>
          <a:p>
            <a:pPr eaLnBrk="1" hangingPunct="1"/>
            <a:endParaRPr lang="de-DE"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20A01EB-78C1-B84E-A516-B642E5FCC162}" type="slidenum">
              <a:rPr lang="en-US"/>
              <a:pPr/>
              <a:t>22</a:t>
            </a:fld>
            <a:endParaRPr lang="en-US"/>
          </a:p>
        </p:txBody>
      </p:sp>
      <p:sp>
        <p:nvSpPr>
          <p:cNvPr id="37891" name="Rectangle 2"/>
          <p:cNvSpPr>
            <a:spLocks noGrp="1" noRot="1" noChangeAspect="1" noChangeArrowheads="1" noTextEdit="1"/>
          </p:cNvSpPr>
          <p:nvPr>
            <p:ph type="sldImg"/>
          </p:nvPr>
        </p:nvSpPr>
        <p:spPr>
          <a:solidFill>
            <a:srgbClr val="FFFFFF"/>
          </a:solidFill>
          <a:ln/>
        </p:spPr>
      </p:sp>
      <p:sp>
        <p:nvSpPr>
          <p:cNvPr id="378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a:p>
            <a:pPr eaLnBrk="1" hangingPunct="1">
              <a:buFontTx/>
              <a:buChar char="-"/>
            </a:pPr>
            <a:r>
              <a:rPr lang="en-US" smtClean="0"/>
              <a:t> Goal: development of a plant trait database with global coverage for a range of traits relevant for vegetation modeling</a:t>
            </a:r>
          </a:p>
          <a:p>
            <a:pPr eaLnBrk="1" hangingPunct="1">
              <a:buFontTx/>
              <a:buChar char="-"/>
            </a:pPr>
            <a:r>
              <a:rPr lang="en-US" smtClean="0"/>
              <a:t> Make the data available for the scientific community</a:t>
            </a:r>
          </a:p>
          <a:p>
            <a:pPr eaLnBrk="1" hangingPunct="1">
              <a:buFontTx/>
              <a:buChar char="-"/>
            </a:pPr>
            <a:r>
              <a:rPr lang="en-GB" smtClean="0"/>
              <a:t> The </a:t>
            </a:r>
            <a:r>
              <a:rPr lang="en-GB"/>
              <a:t>effort has been christened TRY - an expression of sentiment and attitude rather than an acronym</a:t>
            </a:r>
            <a:r>
              <a:rPr lang="en-US"/>
              <a:t> </a:t>
            </a:r>
            <a:endParaRPr lang="en-US" smtClean="0"/>
          </a:p>
          <a:p>
            <a:pPr eaLnBrk="1" hangingPunct="1"/>
            <a:endParaRPr lang="en-US" smtClean="0"/>
          </a:p>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1B7D36C-DFA8-644E-A4FE-8B36411AA1FB}" type="slidenum">
              <a:rPr lang="en-US" sz="1200"/>
              <a:pPr/>
              <a:t>23</a:t>
            </a:fld>
            <a:endParaRPr lang="en-US" sz="1200"/>
          </a:p>
        </p:txBody>
      </p:sp>
      <p:sp>
        <p:nvSpPr>
          <p:cNvPr id="522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AD136B3A-9859-5E47-9137-C4476BB4A7BF}" type="slidenum">
              <a:rPr lang="de-DE" sz="1200">
                <a:latin typeface="Calibri" charset="0"/>
              </a:rPr>
              <a:pPr algn="r"/>
              <a:t>23</a:t>
            </a:fld>
            <a:endParaRPr lang="de-DE" sz="1200">
              <a:latin typeface="Calibri" charset="0"/>
            </a:endParaRPr>
          </a:p>
        </p:txBody>
      </p:sp>
      <p:sp>
        <p:nvSpPr>
          <p:cNvPr id="52227" name="Rectangle 2"/>
          <p:cNvSpPr>
            <a:spLocks noGrp="1" noRot="1" noChangeAspect="1" noChangeArrowheads="1" noTextEdit="1"/>
          </p:cNvSpPr>
          <p:nvPr>
            <p:ph type="sldImg"/>
          </p:nvPr>
        </p:nvSpPr>
        <p:spPr>
          <a:solidFill>
            <a:srgbClr val="FFFFFF"/>
          </a:solidFill>
          <a:ln/>
        </p:spPr>
      </p:sp>
      <p:sp>
        <p:nvSpPr>
          <p:cNvPr id="52228" name="Rectangle 3"/>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r>
              <a:rPr lang="de-DE">
                <a:ea typeface="ＭＳ Ｐゴシック" charset="0"/>
                <a:cs typeface="ＭＳ Ｐゴシック" charset="0"/>
              </a:rPr>
              <a:t>Im letzten Jahr haben sich die Dinge dann sehr stürmisch entwickelt. Wir sind eingebunden in ein internationales Projekt mit dem Namen TRY, das sich zum Ziel gesetzt hat, die global vorhanden Merkmalsdatenbanken physikalisch zu vereinigen. Diese physikalische Zusammenführung erfolgt durch unsere Gruppe in Jena. Integriert werden sowohl bestehende Datenbanken wie z. B. LEDA als auch Datenbanken einzelner Forscher. Besonders möchte ich die Mitwirkung von Kollegen von Kew Gardens erwähnen, von denen bislang quantitativ die meiste Information kommt.  </a:t>
            </a:r>
          </a:p>
          <a:p>
            <a:pPr eaLnBrk="1" hangingPunct="1">
              <a:spcBef>
                <a:spcPct val="0"/>
              </a:spcBef>
            </a:pPr>
            <a:endParaRPr lang="de-DE">
              <a:ea typeface="ＭＳ Ｐゴシック" charset="0"/>
              <a:cs typeface="ＭＳ Ｐゴシック" charset="0"/>
            </a:endParaRPr>
          </a:p>
          <a:p>
            <a:pPr eaLnBrk="1" hangingPunct="1">
              <a:spcBef>
                <a:spcPct val="0"/>
              </a:spcBef>
            </a:pPr>
            <a:r>
              <a:rPr lang="de-DE">
                <a:ea typeface="ＭＳ Ｐゴシック" charset="0"/>
                <a:cs typeface="ＭＳ Ｐゴシック" charset="0"/>
              </a:rPr>
              <a:t>Derzeit sind wir bei 1.7 Millionen Einträgen von über 30.000 Pflanzenarten</a:t>
            </a:r>
          </a:p>
          <a:p>
            <a:pPr eaLnBrk="1" hangingPunct="1">
              <a:spcBef>
                <a:spcPct val="0"/>
              </a:spcBef>
            </a:pPr>
            <a:endParaRPr lang="de-DE">
              <a:ea typeface="ＭＳ Ｐゴシック" charset="0"/>
              <a:cs typeface="ＭＳ Ｐゴシック" charset="0"/>
            </a:endParaRPr>
          </a:p>
          <a:p>
            <a:pPr eaLnBrk="1" hangingPunct="1">
              <a:spcBef>
                <a:spcPct val="0"/>
              </a:spcBef>
            </a:pPr>
            <a:r>
              <a:rPr lang="de-DE">
                <a:ea typeface="ＭＳ Ｐゴシック" charset="0"/>
                <a:cs typeface="ＭＳ Ｐゴシック" charset="0"/>
              </a:rPr>
              <a:t> </a:t>
            </a:r>
          </a:p>
          <a:p>
            <a:pPr eaLnBrk="1" hangingPunct="1">
              <a:spcBef>
                <a:spcPct val="0"/>
              </a:spcBef>
            </a:pPr>
            <a:endParaRPr lang="de-DE">
              <a:ea typeface="ＭＳ Ｐゴシック" charset="0"/>
              <a:cs typeface="ＭＳ Ｐゴシック" charset="0"/>
            </a:endParaRPr>
          </a:p>
          <a:p>
            <a:pPr eaLnBrk="1" hangingPunct="1">
              <a:spcBef>
                <a:spcPct val="0"/>
              </a:spcBef>
            </a:pPr>
            <a:endParaRPr lang="de-DE">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Folienbildplatzhalter 1"/>
          <p:cNvSpPr>
            <a:spLocks noGrp="1" noRot="1" noChangeAspect="1"/>
          </p:cNvSpPr>
          <p:nvPr>
            <p:ph type="sldImg"/>
          </p:nvPr>
        </p:nvSpPr>
        <p:spPr>
          <a:ln/>
        </p:spPr>
      </p:sp>
      <p:sp>
        <p:nvSpPr>
          <p:cNvPr id="68610"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de-DE">
              <a:ea typeface="ＭＳ Ｐゴシック" charset="0"/>
              <a:cs typeface="ＭＳ Ｐゴシック" charset="0"/>
            </a:endParaRPr>
          </a:p>
        </p:txBody>
      </p:sp>
      <p:sp>
        <p:nvSpPr>
          <p:cNvPr id="68611"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E898E6A-19C6-1F45-97A7-D7E3D137FEC4}" type="slidenum">
              <a:rPr lang="de-DE" sz="1200"/>
              <a:pPr/>
              <a:t>26</a:t>
            </a:fld>
            <a:endParaRPr lang="de-DE"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F39295-C2C7-3043-B2F9-443C045C97E8}" type="datetime1">
              <a:rPr lang="en-US" smtClean="0"/>
              <a:t>26/05/15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3314670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6A7650-044C-BB4E-B63F-3FF11E251589}" type="datetime1">
              <a:rPr lang="en-US" smtClean="0"/>
              <a:t>26/05/15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1579206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1C53A1-C1A2-F740-922C-4742FBA488CA}" type="datetime1">
              <a:rPr lang="en-US" smtClean="0"/>
              <a:t>26/05/15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793350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9484F0-9527-624E-9161-6F299B7F09A7}" type="datetime1">
              <a:rPr lang="en-US" smtClean="0"/>
              <a:t>26/05/15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3391154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C8BA31-1ECC-AC48-AB1F-EE06FCA6CEA9}" type="datetime1">
              <a:rPr lang="en-US" smtClean="0"/>
              <a:t>26/05/15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3300938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3D9E6F-428D-5540-8272-AE42E2B01B3A}" type="datetime1">
              <a:rPr lang="en-US" smtClean="0"/>
              <a:t>26/05/15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2716749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A0512C-0820-8248-B46D-C3856517A1A5}" type="datetime1">
              <a:rPr lang="en-US" smtClean="0"/>
              <a:t>26/05/15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138809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8028F3-7B81-1049-B5D5-EAA10B4A0628}" type="datetime1">
              <a:rPr lang="en-US" smtClean="0"/>
              <a:t>26/05/15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2536727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73F16-25E4-E045-B270-819D69E1E9D8}" type="datetime1">
              <a:rPr lang="en-US" smtClean="0"/>
              <a:t>26/05/15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2921776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08B78C-EF93-4B40-9CD5-9A352CF5DA59}" type="datetime1">
              <a:rPr lang="en-US" smtClean="0"/>
              <a:t>26/05/15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1824851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F7CBFB-5E73-C243-96B2-CFF1F70C403A}" type="datetime1">
              <a:rPr lang="en-US" smtClean="0"/>
              <a:t>26/05/15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3D7835-A8BF-D145-8912-0087EB1A2BE8}" type="slidenum">
              <a:rPr lang="en-US" smtClean="0"/>
              <a:t>‹#›</a:t>
            </a:fld>
            <a:endParaRPr lang="en-US"/>
          </a:p>
        </p:txBody>
      </p:sp>
    </p:spTree>
    <p:extLst>
      <p:ext uri="{BB962C8B-B14F-4D97-AF65-F5344CB8AC3E}">
        <p14:creationId xmlns:p14="http://schemas.microsoft.com/office/powerpoint/2010/main" val="15598570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4181D6-476E-BD44-A3AC-367457D362AC}" type="datetime1">
              <a:rPr lang="en-US" smtClean="0"/>
              <a:t>26/05/15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3D7835-A8BF-D145-8912-0087EB1A2BE8}" type="slidenum">
              <a:rPr lang="en-US" smtClean="0"/>
              <a:t>‹#›</a:t>
            </a:fld>
            <a:endParaRPr lang="en-US"/>
          </a:p>
        </p:txBody>
      </p:sp>
    </p:spTree>
    <p:extLst>
      <p:ext uri="{BB962C8B-B14F-4D97-AF65-F5344CB8AC3E}">
        <p14:creationId xmlns:p14="http://schemas.microsoft.com/office/powerpoint/2010/main" val="2286323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image" Target="../media/image18.png"/><Relationship Id="rId7" Type="http://schemas.openxmlformats.org/officeDocument/2006/relationships/image" Target="../media/image19.jpeg"/><Relationship Id="rId8" Type="http://schemas.openxmlformats.org/officeDocument/2006/relationships/image" Target="../media/image20.jpeg"/><Relationship Id="rId9"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3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24.png"/><Relationship Id="rId5"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0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3626"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0478" y="1553647"/>
            <a:ext cx="8823522" cy="5078312"/>
          </a:xfrm>
          <a:prstGeom prst="rect">
            <a:avLst/>
          </a:prstGeom>
          <a:noFill/>
        </p:spPr>
        <p:txBody>
          <a:bodyPr wrap="square" rtlCol="0">
            <a:spAutoFit/>
          </a:bodyPr>
          <a:lstStyle/>
          <a:p>
            <a:pPr algn="ctr"/>
            <a:r>
              <a:rPr lang="en-GB" sz="3600" b="1" dirty="0">
                <a:solidFill>
                  <a:srgbClr val="FFFFFF"/>
                </a:solidFill>
              </a:rPr>
              <a:t>Plant traits and </a:t>
            </a:r>
            <a:r>
              <a:rPr lang="en-GB" sz="3600" b="1" dirty="0" smtClean="0">
                <a:solidFill>
                  <a:srgbClr val="FFFFFF"/>
                </a:solidFill>
              </a:rPr>
              <a:t>ecosystem </a:t>
            </a:r>
            <a:r>
              <a:rPr lang="en-GB" sz="3600" b="1" dirty="0" err="1" smtClean="0">
                <a:solidFill>
                  <a:srgbClr val="FFFFFF"/>
                </a:solidFill>
              </a:rPr>
              <a:t>modeling</a:t>
            </a:r>
            <a:endParaRPr lang="en-GB" sz="3600" b="1" dirty="0" smtClean="0">
              <a:solidFill>
                <a:srgbClr val="FFFFFF"/>
              </a:solidFill>
            </a:endParaRPr>
          </a:p>
          <a:p>
            <a:pPr algn="ctr"/>
            <a:endParaRPr lang="en-US" sz="3600" b="1" dirty="0" smtClean="0">
              <a:solidFill>
                <a:schemeClr val="bg1"/>
              </a:solidFill>
            </a:endParaRPr>
          </a:p>
          <a:p>
            <a:r>
              <a:rPr lang="en-US" sz="2400" b="1" dirty="0" smtClean="0">
                <a:solidFill>
                  <a:schemeClr val="bg1"/>
                </a:solidFill>
              </a:rPr>
              <a:t>  9</a:t>
            </a:r>
            <a:r>
              <a:rPr lang="en-US" sz="2400" b="1" dirty="0">
                <a:solidFill>
                  <a:schemeClr val="bg1"/>
                </a:solidFill>
              </a:rPr>
              <a:t>:00 –</a:t>
            </a:r>
            <a:r>
              <a:rPr lang="en-US" sz="2400" b="1" dirty="0" smtClean="0">
                <a:solidFill>
                  <a:schemeClr val="bg1"/>
                </a:solidFill>
              </a:rPr>
              <a:t> 10</a:t>
            </a:r>
            <a:r>
              <a:rPr lang="en-US" sz="2400" b="1" dirty="0">
                <a:solidFill>
                  <a:schemeClr val="bg1"/>
                </a:solidFill>
              </a:rPr>
              <a:t>:</a:t>
            </a:r>
            <a:r>
              <a:rPr lang="en-US" sz="2400" b="1" dirty="0" smtClean="0">
                <a:solidFill>
                  <a:schemeClr val="bg1"/>
                </a:solidFill>
              </a:rPr>
              <a:t>30 	 </a:t>
            </a:r>
            <a:r>
              <a:rPr lang="en-US" sz="2400" b="1" dirty="0">
                <a:solidFill>
                  <a:schemeClr val="bg1"/>
                </a:solidFill>
              </a:rPr>
              <a:t>B</a:t>
            </a:r>
            <a:r>
              <a:rPr lang="en-US" sz="2400" b="1" dirty="0" smtClean="0">
                <a:solidFill>
                  <a:schemeClr val="bg1"/>
                </a:solidFill>
              </a:rPr>
              <a:t>iogeochemical cycles modeling &amp; plant traits </a:t>
            </a:r>
            <a:endParaRPr lang="en-US" sz="2200" b="1" dirty="0" smtClean="0">
              <a:solidFill>
                <a:schemeClr val="bg1"/>
              </a:solidFill>
            </a:endParaRPr>
          </a:p>
          <a:p>
            <a:pPr marL="2114550" lvl="4" indent="-285750">
              <a:buFont typeface="Arial"/>
              <a:buChar char="•"/>
            </a:pPr>
            <a:r>
              <a:rPr lang="en-US" sz="2200" dirty="0" smtClean="0">
                <a:solidFill>
                  <a:schemeClr val="bg1"/>
                </a:solidFill>
              </a:rPr>
              <a:t>Introduction to Dynamic Global Vegetation Models   </a:t>
            </a:r>
          </a:p>
          <a:p>
            <a:pPr marL="2114550" lvl="4" indent="-285750">
              <a:buFont typeface="Arial"/>
              <a:buChar char="•"/>
            </a:pPr>
            <a:r>
              <a:rPr lang="en-US" sz="2200" dirty="0" smtClean="0">
                <a:solidFill>
                  <a:srgbClr val="FFFFFF"/>
                </a:solidFill>
              </a:rPr>
              <a:t>Traits </a:t>
            </a:r>
            <a:r>
              <a:rPr lang="en-US" sz="2200" dirty="0">
                <a:solidFill>
                  <a:srgbClr val="FFFFFF"/>
                </a:solidFill>
              </a:rPr>
              <a:t>as characteristics of plants</a:t>
            </a:r>
            <a:endParaRPr lang="en-US" sz="2200" dirty="0" smtClean="0">
              <a:solidFill>
                <a:srgbClr val="FFFFFF"/>
              </a:solidFill>
            </a:endParaRPr>
          </a:p>
          <a:p>
            <a:pPr marL="2114550" lvl="4" indent="-285750">
              <a:buFont typeface="Arial"/>
              <a:buChar char="•"/>
            </a:pPr>
            <a:r>
              <a:rPr lang="en-US" sz="2200" dirty="0" smtClean="0">
                <a:solidFill>
                  <a:schemeClr val="bg1"/>
                </a:solidFill>
              </a:rPr>
              <a:t>Plant traits to improve DGVMs</a:t>
            </a:r>
          </a:p>
          <a:p>
            <a:pPr marL="2114550" lvl="4" indent="-285750">
              <a:buFont typeface="Arial"/>
              <a:buChar char="•"/>
            </a:pPr>
            <a:r>
              <a:rPr lang="en-US" sz="2200" dirty="0" smtClean="0">
                <a:solidFill>
                  <a:schemeClr val="bg1"/>
                </a:solidFill>
              </a:rPr>
              <a:t>Towards a multivariate spectrum of plant form and function</a:t>
            </a:r>
          </a:p>
          <a:p>
            <a:pPr lvl="4"/>
            <a:endParaRPr lang="en-US" sz="2200" dirty="0" smtClean="0">
              <a:solidFill>
                <a:schemeClr val="bg1"/>
              </a:solidFill>
            </a:endParaRPr>
          </a:p>
          <a:p>
            <a:r>
              <a:rPr lang="en-US" sz="2400" b="1" dirty="0" smtClean="0">
                <a:solidFill>
                  <a:schemeClr val="bg1"/>
                </a:solidFill>
              </a:rPr>
              <a:t>11:00 – 12:</a:t>
            </a:r>
            <a:r>
              <a:rPr lang="en-US" sz="2400" b="1" dirty="0">
                <a:solidFill>
                  <a:schemeClr val="bg1"/>
                </a:solidFill>
              </a:rPr>
              <a:t>00 </a:t>
            </a:r>
            <a:r>
              <a:rPr lang="en-US" sz="2400" b="1" dirty="0" smtClean="0">
                <a:solidFill>
                  <a:schemeClr val="bg1"/>
                </a:solidFill>
              </a:rPr>
              <a:t>	Building </a:t>
            </a:r>
            <a:r>
              <a:rPr lang="en-US" sz="2400" b="1" dirty="0">
                <a:solidFill>
                  <a:schemeClr val="bg1"/>
                </a:solidFill>
              </a:rPr>
              <a:t>a simple biogeochemical </a:t>
            </a:r>
            <a:r>
              <a:rPr lang="en-US" sz="2400" b="1" dirty="0" smtClean="0">
                <a:solidFill>
                  <a:schemeClr val="bg1"/>
                </a:solidFill>
              </a:rPr>
              <a:t>model (I)  </a:t>
            </a:r>
          </a:p>
          <a:p>
            <a:endParaRPr lang="en-US" sz="2400" dirty="0">
              <a:solidFill>
                <a:schemeClr val="bg1"/>
              </a:solidFill>
            </a:endParaRPr>
          </a:p>
          <a:p>
            <a:r>
              <a:rPr lang="en-US" sz="2400" b="1" dirty="0" smtClean="0">
                <a:solidFill>
                  <a:schemeClr val="bg1"/>
                </a:solidFill>
              </a:rPr>
              <a:t>14:00 – 17:</a:t>
            </a:r>
            <a:r>
              <a:rPr lang="en-US" sz="2400" b="1" dirty="0">
                <a:solidFill>
                  <a:schemeClr val="bg1"/>
                </a:solidFill>
              </a:rPr>
              <a:t>00 </a:t>
            </a:r>
            <a:r>
              <a:rPr lang="en-US" sz="2400" b="1" dirty="0" smtClean="0">
                <a:solidFill>
                  <a:schemeClr val="bg1"/>
                </a:solidFill>
              </a:rPr>
              <a:t>	Building </a:t>
            </a:r>
            <a:r>
              <a:rPr lang="en-US" sz="2400" b="1" dirty="0">
                <a:solidFill>
                  <a:schemeClr val="bg1"/>
                </a:solidFill>
              </a:rPr>
              <a:t>a simple biogeochemical </a:t>
            </a:r>
            <a:r>
              <a:rPr lang="en-US" sz="2400" b="1" dirty="0" smtClean="0">
                <a:solidFill>
                  <a:schemeClr val="bg1"/>
                </a:solidFill>
              </a:rPr>
              <a:t>model (II)</a:t>
            </a:r>
          </a:p>
          <a:p>
            <a:endParaRPr lang="en-US" sz="2400" dirty="0">
              <a:solidFill>
                <a:schemeClr val="bg1"/>
              </a:solidFill>
            </a:endParaRPr>
          </a:p>
        </p:txBody>
      </p:sp>
      <p:sp>
        <p:nvSpPr>
          <p:cNvPr id="6" name="Rectangle 29"/>
          <p:cNvSpPr txBox="1">
            <a:spLocks noChangeArrowheads="1"/>
          </p:cNvSpPr>
          <p:nvPr/>
        </p:nvSpPr>
        <p:spPr>
          <a:xfrm>
            <a:off x="0" y="0"/>
            <a:ext cx="9144000" cy="155364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 </a:t>
            </a:r>
            <a:r>
              <a:rPr lang="en-GB" sz="5700" b="1" dirty="0">
                <a:solidFill>
                  <a:schemeClr val="bg1"/>
                </a:solidFill>
              </a:rPr>
              <a:t>Terrestrial </a:t>
            </a:r>
            <a:r>
              <a:rPr lang="en-GB" sz="5700" b="1" dirty="0" smtClean="0">
                <a:solidFill>
                  <a:schemeClr val="bg1"/>
                </a:solidFill>
              </a:rPr>
              <a:t>Biosphere</a:t>
            </a:r>
          </a:p>
        </p:txBody>
      </p:sp>
    </p:spTree>
    <p:extLst>
      <p:ext uri="{BB962C8B-B14F-4D97-AF65-F5344CB8AC3E}">
        <p14:creationId xmlns:p14="http://schemas.microsoft.com/office/powerpoint/2010/main" val="3715725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PJ_para.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91" y="263597"/>
            <a:ext cx="5600380" cy="6500650"/>
          </a:xfrm>
          <a:prstGeom prst="rect">
            <a:avLst/>
          </a:prstGeom>
        </p:spPr>
      </p:pic>
      <p:sp>
        <p:nvSpPr>
          <p:cNvPr id="3" name="TextBox 2"/>
          <p:cNvSpPr txBox="1"/>
          <p:nvPr/>
        </p:nvSpPr>
        <p:spPr>
          <a:xfrm>
            <a:off x="6133854" y="1547791"/>
            <a:ext cx="2859501" cy="1015663"/>
          </a:xfrm>
          <a:prstGeom prst="rect">
            <a:avLst/>
          </a:prstGeom>
          <a:noFill/>
        </p:spPr>
        <p:txBody>
          <a:bodyPr wrap="square" rtlCol="0">
            <a:spAutoFit/>
          </a:bodyPr>
          <a:lstStyle/>
          <a:p>
            <a:pPr algn="ctr"/>
            <a:r>
              <a:rPr lang="en-US" sz="3000" b="1" dirty="0" smtClean="0"/>
              <a:t>general parameters</a:t>
            </a:r>
            <a:endParaRPr lang="en-US" sz="3000" b="1" dirty="0"/>
          </a:p>
        </p:txBody>
      </p:sp>
      <p:sp>
        <p:nvSpPr>
          <p:cNvPr id="4" name="TextBox 3"/>
          <p:cNvSpPr txBox="1"/>
          <p:nvPr/>
        </p:nvSpPr>
        <p:spPr>
          <a:xfrm>
            <a:off x="6393028" y="560125"/>
            <a:ext cx="2362245" cy="707886"/>
          </a:xfrm>
          <a:prstGeom prst="rect">
            <a:avLst/>
          </a:prstGeom>
          <a:noFill/>
        </p:spPr>
        <p:txBody>
          <a:bodyPr wrap="none" rtlCol="0">
            <a:spAutoFit/>
          </a:bodyPr>
          <a:lstStyle/>
          <a:p>
            <a:r>
              <a:rPr lang="en-US" sz="4000" b="1" dirty="0" smtClean="0"/>
              <a:t>LPJ DGVM</a:t>
            </a:r>
          </a:p>
        </p:txBody>
      </p:sp>
      <p:sp>
        <p:nvSpPr>
          <p:cNvPr id="5" name="TextBox 4"/>
          <p:cNvSpPr txBox="1"/>
          <p:nvPr/>
        </p:nvSpPr>
        <p:spPr>
          <a:xfrm>
            <a:off x="7465573" y="6500650"/>
            <a:ext cx="1678427" cy="369332"/>
          </a:xfrm>
          <a:prstGeom prst="rect">
            <a:avLst/>
          </a:prstGeom>
          <a:noFill/>
        </p:spPr>
        <p:txBody>
          <a:bodyPr wrap="none" rtlCol="0">
            <a:spAutoFit/>
          </a:bodyPr>
          <a:lstStyle/>
          <a:p>
            <a:r>
              <a:rPr lang="en-US" dirty="0" err="1" smtClean="0"/>
              <a:t>Sitch</a:t>
            </a:r>
            <a:r>
              <a:rPr lang="en-US" dirty="0" smtClean="0"/>
              <a:t> et al. 2003</a:t>
            </a:r>
            <a:endParaRPr lang="en-US" dirty="0"/>
          </a:p>
        </p:txBody>
      </p:sp>
    </p:spTree>
    <p:extLst>
      <p:ext uri="{BB962C8B-B14F-4D97-AF65-F5344CB8AC3E}">
        <p14:creationId xmlns:p14="http://schemas.microsoft.com/office/powerpoint/2010/main" val="33143639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PJ-PFT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99" y="1731570"/>
            <a:ext cx="8787542" cy="3548815"/>
          </a:xfrm>
          <a:prstGeom prst="rect">
            <a:avLst/>
          </a:prstGeom>
        </p:spPr>
      </p:pic>
      <p:sp>
        <p:nvSpPr>
          <p:cNvPr id="5" name="TextBox 4"/>
          <p:cNvSpPr txBox="1"/>
          <p:nvPr/>
        </p:nvSpPr>
        <p:spPr>
          <a:xfrm>
            <a:off x="0" y="430727"/>
            <a:ext cx="9144000" cy="707886"/>
          </a:xfrm>
          <a:prstGeom prst="rect">
            <a:avLst/>
          </a:prstGeom>
          <a:noFill/>
        </p:spPr>
        <p:txBody>
          <a:bodyPr wrap="square" rtlCol="0">
            <a:spAutoFit/>
          </a:bodyPr>
          <a:lstStyle/>
          <a:p>
            <a:pPr algn="ctr"/>
            <a:r>
              <a:rPr lang="en-US" sz="4000" b="1" dirty="0"/>
              <a:t>PFT </a:t>
            </a:r>
            <a:r>
              <a:rPr lang="en-US" sz="4000" b="1" dirty="0" smtClean="0"/>
              <a:t>specific parameters</a:t>
            </a:r>
            <a:endParaRPr lang="en-US" sz="4000" b="1" dirty="0"/>
          </a:p>
        </p:txBody>
      </p:sp>
      <p:sp>
        <p:nvSpPr>
          <p:cNvPr id="6" name="TextBox 5"/>
          <p:cNvSpPr txBox="1"/>
          <p:nvPr/>
        </p:nvSpPr>
        <p:spPr>
          <a:xfrm>
            <a:off x="7465573" y="6488668"/>
            <a:ext cx="1678427" cy="369332"/>
          </a:xfrm>
          <a:prstGeom prst="rect">
            <a:avLst/>
          </a:prstGeom>
          <a:noFill/>
        </p:spPr>
        <p:txBody>
          <a:bodyPr wrap="none" rtlCol="0">
            <a:spAutoFit/>
          </a:bodyPr>
          <a:lstStyle/>
          <a:p>
            <a:r>
              <a:rPr lang="en-US" dirty="0" err="1" smtClean="0"/>
              <a:t>Sitch</a:t>
            </a:r>
            <a:r>
              <a:rPr lang="en-US" dirty="0" smtClean="0"/>
              <a:t> et al. 2003</a:t>
            </a:r>
            <a:endParaRPr lang="en-US" dirty="0"/>
          </a:p>
        </p:txBody>
      </p:sp>
    </p:spTree>
    <p:extLst>
      <p:ext uri="{BB962C8B-B14F-4D97-AF65-F5344CB8AC3E}">
        <p14:creationId xmlns:p14="http://schemas.microsoft.com/office/powerpoint/2010/main" val="25610344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44932"/>
            <a:ext cx="9144000" cy="646331"/>
          </a:xfrm>
          <a:prstGeom prst="rect">
            <a:avLst/>
          </a:prstGeom>
          <a:noFill/>
        </p:spPr>
        <p:txBody>
          <a:bodyPr wrap="square" rtlCol="0">
            <a:spAutoFit/>
          </a:bodyPr>
          <a:lstStyle/>
          <a:p>
            <a:pPr algn="ctr"/>
            <a:r>
              <a:rPr lang="en-US" sz="3600" b="1" dirty="0" smtClean="0"/>
              <a:t>PFT Bioclimatic limits</a:t>
            </a:r>
            <a:endParaRPr lang="en-US" sz="3600" b="1" dirty="0"/>
          </a:p>
        </p:txBody>
      </p:sp>
      <p:pic>
        <p:nvPicPr>
          <p:cNvPr id="3" name="Picture 2" descr="LPJ_BioclimLimit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30" y="2181360"/>
            <a:ext cx="8812355" cy="3403519"/>
          </a:xfrm>
          <a:prstGeom prst="rect">
            <a:avLst/>
          </a:prstGeom>
        </p:spPr>
      </p:pic>
      <p:sp>
        <p:nvSpPr>
          <p:cNvPr id="4" name="TextBox 3"/>
          <p:cNvSpPr txBox="1"/>
          <p:nvPr/>
        </p:nvSpPr>
        <p:spPr>
          <a:xfrm>
            <a:off x="7465573" y="6488668"/>
            <a:ext cx="1678427" cy="369332"/>
          </a:xfrm>
          <a:prstGeom prst="rect">
            <a:avLst/>
          </a:prstGeom>
          <a:noFill/>
        </p:spPr>
        <p:txBody>
          <a:bodyPr wrap="none" rtlCol="0">
            <a:spAutoFit/>
          </a:bodyPr>
          <a:lstStyle/>
          <a:p>
            <a:r>
              <a:rPr lang="en-US" dirty="0" err="1" smtClean="0"/>
              <a:t>Sitch</a:t>
            </a:r>
            <a:r>
              <a:rPr lang="en-US" dirty="0" smtClean="0"/>
              <a:t> et al. 2003</a:t>
            </a:r>
            <a:endParaRPr lang="en-US" dirty="0"/>
          </a:p>
        </p:txBody>
      </p:sp>
    </p:spTree>
    <p:extLst>
      <p:ext uri="{BB962C8B-B14F-4D97-AF65-F5344CB8AC3E}">
        <p14:creationId xmlns:p14="http://schemas.microsoft.com/office/powerpoint/2010/main" val="296383629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66" y="186782"/>
            <a:ext cx="9152966" cy="1692771"/>
          </a:xfrm>
          <a:prstGeom prst="rect">
            <a:avLst/>
          </a:prstGeom>
          <a:noFill/>
        </p:spPr>
        <p:txBody>
          <a:bodyPr wrap="square" rtlCol="0">
            <a:spAutoFit/>
          </a:bodyPr>
          <a:lstStyle/>
          <a:p>
            <a:pPr algn="ctr"/>
            <a:r>
              <a:rPr lang="en-US" sz="3600" b="1" dirty="0"/>
              <a:t>Simulated vegetation cover</a:t>
            </a:r>
          </a:p>
          <a:p>
            <a:pPr algn="ctr"/>
            <a:r>
              <a:rPr lang="en-US" sz="3600" dirty="0"/>
              <a:t>Natural </a:t>
            </a:r>
            <a:r>
              <a:rPr lang="en-US" sz="3600" dirty="0" smtClean="0"/>
              <a:t>vegetation</a:t>
            </a:r>
            <a:endParaRPr lang="en-US" sz="3600" dirty="0"/>
          </a:p>
          <a:p>
            <a:pPr algn="ctr">
              <a:lnSpc>
                <a:spcPct val="140000"/>
              </a:lnSpc>
            </a:pPr>
            <a:r>
              <a:rPr lang="en-US" sz="2400" dirty="0" smtClean="0"/>
              <a:t>A gridded Earth surface: within each grid cell competition between PFTs</a:t>
            </a:r>
          </a:p>
        </p:txBody>
      </p:sp>
      <p:sp>
        <p:nvSpPr>
          <p:cNvPr id="5" name="TextBox 4"/>
          <p:cNvSpPr txBox="1"/>
          <p:nvPr/>
        </p:nvSpPr>
        <p:spPr>
          <a:xfrm>
            <a:off x="3523501" y="6488668"/>
            <a:ext cx="5620499" cy="369332"/>
          </a:xfrm>
          <a:prstGeom prst="rect">
            <a:avLst/>
          </a:prstGeom>
          <a:noFill/>
        </p:spPr>
        <p:txBody>
          <a:bodyPr wrap="none" rtlCol="0">
            <a:spAutoFit/>
          </a:bodyPr>
          <a:lstStyle/>
          <a:p>
            <a:r>
              <a:rPr lang="en-GB" dirty="0"/>
              <a:t>http://</a:t>
            </a:r>
            <a:r>
              <a:rPr lang="en-GB" dirty="0" err="1"/>
              <a:t>www.marietta.edu</a:t>
            </a:r>
            <a:r>
              <a:rPr lang="en-GB" dirty="0"/>
              <a:t>/~</a:t>
            </a:r>
            <a:r>
              <a:rPr lang="en-GB" dirty="0" err="1"/>
              <a:t>biol</a:t>
            </a:r>
            <a:r>
              <a:rPr lang="en-GB" dirty="0"/>
              <a:t>/biomes/</a:t>
            </a:r>
            <a:r>
              <a:rPr lang="en-GB" dirty="0" err="1"/>
              <a:t>biome_main.htm</a:t>
            </a:r>
            <a:endParaRPr lang="en-GB" dirty="0"/>
          </a:p>
        </p:txBody>
      </p:sp>
      <p:grpSp>
        <p:nvGrpSpPr>
          <p:cNvPr id="6" name="Group 5"/>
          <p:cNvGrpSpPr/>
          <p:nvPr/>
        </p:nvGrpSpPr>
        <p:grpSpPr>
          <a:xfrm>
            <a:off x="8966" y="2308324"/>
            <a:ext cx="9144000" cy="11080529"/>
            <a:chOff x="2900947" y="0"/>
            <a:chExt cx="5013158" cy="6858000"/>
          </a:xfrm>
        </p:grpSpPr>
        <p:pic>
          <p:nvPicPr>
            <p:cNvPr id="7" name="Picture 6" descr="LPJ_VegMap.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00" y="0"/>
              <a:ext cx="4479168" cy="6858000"/>
            </a:xfrm>
            <a:prstGeom prst="rect">
              <a:avLst/>
            </a:prstGeom>
          </p:spPr>
        </p:pic>
        <p:sp>
          <p:nvSpPr>
            <p:cNvPr id="8" name="Rectangle 7"/>
            <p:cNvSpPr/>
            <p:nvPr/>
          </p:nvSpPr>
          <p:spPr>
            <a:xfrm>
              <a:off x="2900947" y="2459789"/>
              <a:ext cx="5013158" cy="43982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77754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51424" y="192528"/>
            <a:ext cx="7120530" cy="9564821"/>
            <a:chOff x="2900947" y="0"/>
            <a:chExt cx="5013158" cy="6858000"/>
          </a:xfrm>
        </p:grpSpPr>
        <p:pic>
          <p:nvPicPr>
            <p:cNvPr id="4" name="Picture 3" descr="LPJ_VegMap.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00" y="0"/>
              <a:ext cx="4479168" cy="6858000"/>
            </a:xfrm>
            <a:prstGeom prst="rect">
              <a:avLst/>
            </a:prstGeom>
          </p:spPr>
        </p:pic>
        <p:sp>
          <p:nvSpPr>
            <p:cNvPr id="5" name="Rectangle 4"/>
            <p:cNvSpPr/>
            <p:nvPr/>
          </p:nvSpPr>
          <p:spPr>
            <a:xfrm>
              <a:off x="2900947" y="2459789"/>
              <a:ext cx="5013158" cy="439821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3"/>
          <a:stretch>
            <a:fillRect/>
          </a:stretch>
        </p:blipFill>
        <p:spPr>
          <a:xfrm>
            <a:off x="1661245" y="3623184"/>
            <a:ext cx="5645363" cy="3132402"/>
          </a:xfrm>
          <a:prstGeom prst="rect">
            <a:avLst/>
          </a:prstGeom>
        </p:spPr>
      </p:pic>
      <p:sp>
        <p:nvSpPr>
          <p:cNvPr id="7" name="TextBox 6"/>
          <p:cNvSpPr txBox="1"/>
          <p:nvPr/>
        </p:nvSpPr>
        <p:spPr>
          <a:xfrm>
            <a:off x="4708970" y="6550223"/>
            <a:ext cx="4435030" cy="307777"/>
          </a:xfrm>
          <a:prstGeom prst="rect">
            <a:avLst/>
          </a:prstGeom>
          <a:noFill/>
        </p:spPr>
        <p:txBody>
          <a:bodyPr wrap="square" rtlCol="0">
            <a:spAutoFit/>
          </a:bodyPr>
          <a:lstStyle/>
          <a:p>
            <a:r>
              <a:rPr lang="en-GB" sz="1400" dirty="0"/>
              <a:t>observed distribution based on </a:t>
            </a:r>
            <a:r>
              <a:rPr lang="en-GB" sz="1400" dirty="0" err="1" smtClean="0"/>
              <a:t>Ramankutty</a:t>
            </a:r>
            <a:r>
              <a:rPr lang="en-GB" sz="1400" dirty="0" err="1"/>
              <a:t>&amp;Foley</a:t>
            </a:r>
            <a:r>
              <a:rPr lang="en-GB" sz="1400" dirty="0"/>
              <a:t> (1999</a:t>
            </a:r>
            <a:r>
              <a:rPr lang="en-GB" sz="1400" dirty="0" smtClean="0"/>
              <a:t>)</a:t>
            </a:r>
            <a:endParaRPr lang="en-GB" sz="1400" dirty="0"/>
          </a:p>
        </p:txBody>
      </p:sp>
    </p:spTree>
    <p:extLst>
      <p:ext uri="{BB962C8B-B14F-4D97-AF65-F5344CB8AC3E}">
        <p14:creationId xmlns:p14="http://schemas.microsoft.com/office/powerpoint/2010/main" val="10667172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32563"/>
            <a:ext cx="9144000" cy="1231106"/>
          </a:xfrm>
          <a:prstGeom prst="rect">
            <a:avLst/>
          </a:prstGeom>
          <a:noFill/>
        </p:spPr>
        <p:txBody>
          <a:bodyPr wrap="square" rtlCol="0">
            <a:spAutoFit/>
          </a:bodyPr>
          <a:lstStyle/>
          <a:p>
            <a:pPr algn="ctr"/>
            <a:r>
              <a:rPr lang="en-US" sz="4000" b="1" dirty="0" smtClean="0"/>
              <a:t>Simulated </a:t>
            </a:r>
            <a:r>
              <a:rPr lang="en-US" sz="4000" b="1" dirty="0"/>
              <a:t>n</a:t>
            </a:r>
            <a:r>
              <a:rPr lang="en-US" sz="4000" b="1" dirty="0" smtClean="0"/>
              <a:t>et primary </a:t>
            </a:r>
            <a:r>
              <a:rPr lang="en-US" sz="4000" b="1" dirty="0"/>
              <a:t>p</a:t>
            </a:r>
            <a:r>
              <a:rPr lang="en-US" sz="4000" b="1" dirty="0" smtClean="0"/>
              <a:t>roduction (NPP)</a:t>
            </a:r>
          </a:p>
          <a:p>
            <a:pPr algn="ctr">
              <a:lnSpc>
                <a:spcPct val="150000"/>
              </a:lnSpc>
            </a:pPr>
            <a:r>
              <a:rPr lang="en-US" sz="2400" dirty="0" smtClean="0"/>
              <a:t>(photosynthesis – plant respiration)</a:t>
            </a:r>
          </a:p>
        </p:txBody>
      </p:sp>
      <p:grpSp>
        <p:nvGrpSpPr>
          <p:cNvPr id="7" name="Group 6"/>
          <p:cNvGrpSpPr/>
          <p:nvPr/>
        </p:nvGrpSpPr>
        <p:grpSpPr>
          <a:xfrm>
            <a:off x="1028096" y="2083162"/>
            <a:ext cx="6848884" cy="4405506"/>
            <a:chOff x="431292" y="2096200"/>
            <a:chExt cx="8086735" cy="5145212"/>
          </a:xfrm>
        </p:grpSpPr>
        <p:grpSp>
          <p:nvGrpSpPr>
            <p:cNvPr id="5" name="Group 4"/>
            <p:cNvGrpSpPr/>
            <p:nvPr/>
          </p:nvGrpSpPr>
          <p:grpSpPr>
            <a:xfrm>
              <a:off x="431292" y="2096200"/>
              <a:ext cx="8086735" cy="5145212"/>
              <a:chOff x="431292" y="1712788"/>
              <a:chExt cx="8086735" cy="5145212"/>
            </a:xfrm>
          </p:grpSpPr>
          <p:pic>
            <p:nvPicPr>
              <p:cNvPr id="2" name="Picture 1" descr="LPJ_NE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438" y="1712788"/>
                <a:ext cx="7617587" cy="5145212"/>
              </a:xfrm>
              <a:prstGeom prst="rect">
                <a:avLst/>
              </a:prstGeom>
            </p:spPr>
          </p:pic>
          <p:sp>
            <p:nvSpPr>
              <p:cNvPr id="4" name="Rectangle 3"/>
              <p:cNvSpPr/>
              <p:nvPr/>
            </p:nvSpPr>
            <p:spPr>
              <a:xfrm>
                <a:off x="431292" y="6134608"/>
                <a:ext cx="8086735" cy="72339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p:cNvSpPr txBox="1"/>
            <p:nvPr/>
          </p:nvSpPr>
          <p:spPr>
            <a:xfrm>
              <a:off x="2892782" y="2821594"/>
              <a:ext cx="471202" cy="430887"/>
            </a:xfrm>
            <a:prstGeom prst="rect">
              <a:avLst/>
            </a:prstGeom>
            <a:noFill/>
          </p:spPr>
          <p:txBody>
            <a:bodyPr wrap="none" rtlCol="0">
              <a:spAutoFit/>
            </a:bodyPr>
            <a:lstStyle/>
            <a:p>
              <a:r>
                <a:rPr lang="en-US" sz="2200" dirty="0"/>
                <a:t>y</a:t>
              </a:r>
              <a:r>
                <a:rPr lang="en-US" sz="2200" baseline="30000" dirty="0" smtClean="0"/>
                <a:t>-1</a:t>
              </a:r>
              <a:endParaRPr lang="en-US" sz="2200" baseline="30000" dirty="0"/>
            </a:p>
          </p:txBody>
        </p:sp>
      </p:grpSp>
      <p:sp>
        <p:nvSpPr>
          <p:cNvPr id="8" name="TextBox 7"/>
          <p:cNvSpPr txBox="1"/>
          <p:nvPr/>
        </p:nvSpPr>
        <p:spPr>
          <a:xfrm>
            <a:off x="7465573" y="6488668"/>
            <a:ext cx="1678427" cy="369332"/>
          </a:xfrm>
          <a:prstGeom prst="rect">
            <a:avLst/>
          </a:prstGeom>
          <a:noFill/>
        </p:spPr>
        <p:txBody>
          <a:bodyPr wrap="none" rtlCol="0">
            <a:spAutoFit/>
          </a:bodyPr>
          <a:lstStyle/>
          <a:p>
            <a:r>
              <a:rPr lang="en-US" dirty="0" err="1" smtClean="0"/>
              <a:t>Sitch</a:t>
            </a:r>
            <a:r>
              <a:rPr lang="en-US" dirty="0" smtClean="0"/>
              <a:t> et al. 2003</a:t>
            </a:r>
            <a:endParaRPr lang="en-US" dirty="0"/>
          </a:p>
        </p:txBody>
      </p:sp>
    </p:spTree>
    <p:extLst>
      <p:ext uri="{BB962C8B-B14F-4D97-AF65-F5344CB8AC3E}">
        <p14:creationId xmlns:p14="http://schemas.microsoft.com/office/powerpoint/2010/main" val="11426375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PJ_C_stock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064" y="96762"/>
            <a:ext cx="4522484" cy="6534691"/>
          </a:xfrm>
          <a:prstGeom prst="rect">
            <a:avLst/>
          </a:prstGeom>
        </p:spPr>
      </p:pic>
      <p:sp>
        <p:nvSpPr>
          <p:cNvPr id="3" name="TextBox 2"/>
          <p:cNvSpPr txBox="1"/>
          <p:nvPr/>
        </p:nvSpPr>
        <p:spPr>
          <a:xfrm>
            <a:off x="6460335" y="294360"/>
            <a:ext cx="2039279" cy="3323987"/>
          </a:xfrm>
          <a:prstGeom prst="rect">
            <a:avLst/>
          </a:prstGeom>
          <a:noFill/>
        </p:spPr>
        <p:txBody>
          <a:bodyPr wrap="square" rtlCol="0">
            <a:spAutoFit/>
          </a:bodyPr>
          <a:lstStyle/>
          <a:p>
            <a:pPr algn="ctr"/>
            <a:r>
              <a:rPr lang="en-US" sz="3000" b="1" dirty="0" smtClean="0"/>
              <a:t>Simulated global fields of soil and vegetation carbon stocks</a:t>
            </a:r>
            <a:endParaRPr lang="en-US" sz="3000" b="1" dirty="0"/>
          </a:p>
        </p:txBody>
      </p:sp>
      <p:sp>
        <p:nvSpPr>
          <p:cNvPr id="4" name="TextBox 3"/>
          <p:cNvSpPr txBox="1"/>
          <p:nvPr/>
        </p:nvSpPr>
        <p:spPr>
          <a:xfrm>
            <a:off x="7465573" y="6488668"/>
            <a:ext cx="1678427" cy="369332"/>
          </a:xfrm>
          <a:prstGeom prst="rect">
            <a:avLst/>
          </a:prstGeom>
          <a:noFill/>
        </p:spPr>
        <p:txBody>
          <a:bodyPr wrap="none" rtlCol="0">
            <a:spAutoFit/>
          </a:bodyPr>
          <a:lstStyle/>
          <a:p>
            <a:r>
              <a:rPr lang="en-US" dirty="0" err="1" smtClean="0"/>
              <a:t>Sitch</a:t>
            </a:r>
            <a:r>
              <a:rPr lang="en-US" dirty="0" smtClean="0"/>
              <a:t> et al. 2003</a:t>
            </a:r>
            <a:endParaRPr lang="en-US" dirty="0"/>
          </a:p>
        </p:txBody>
      </p:sp>
    </p:spTree>
    <p:extLst>
      <p:ext uri="{BB962C8B-B14F-4D97-AF65-F5344CB8AC3E}">
        <p14:creationId xmlns:p14="http://schemas.microsoft.com/office/powerpoint/2010/main" val="37199972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9144000" cy="965427"/>
          </a:xfrm>
          <a:solidFill>
            <a:schemeClr val="accent3">
              <a:lumMod val="20000"/>
              <a:lumOff val="80000"/>
            </a:schemeClr>
          </a:solidFill>
        </p:spPr>
        <p:txBody>
          <a:bodyPr>
            <a:normAutofit/>
          </a:bodyPr>
          <a:lstStyle/>
          <a:p>
            <a:r>
              <a:rPr lang="en-GB" sz="3200" b="1" dirty="0" smtClean="0"/>
              <a:t>Represented vegetation function and dynamics</a:t>
            </a:r>
            <a:endParaRPr lang="en-GB" sz="3200" b="1" dirty="0"/>
          </a:p>
        </p:txBody>
      </p:sp>
      <p:sp>
        <p:nvSpPr>
          <p:cNvPr id="9219" name="Rectangle 3"/>
          <p:cNvSpPr>
            <a:spLocks noGrp="1" noChangeArrowheads="1"/>
          </p:cNvSpPr>
          <p:nvPr>
            <p:ph type="body" sz="half" idx="1"/>
          </p:nvPr>
        </p:nvSpPr>
        <p:spPr>
          <a:xfrm>
            <a:off x="1076477" y="1256499"/>
            <a:ext cx="8067523" cy="2919970"/>
          </a:xfrm>
        </p:spPr>
        <p:txBody>
          <a:bodyPr>
            <a:normAutofit/>
          </a:bodyPr>
          <a:lstStyle/>
          <a:p>
            <a:pPr>
              <a:lnSpc>
                <a:spcPct val="90000"/>
              </a:lnSpc>
            </a:pPr>
            <a:r>
              <a:rPr lang="en-GB" sz="2400" dirty="0" smtClean="0"/>
              <a:t>Photosynthesis </a:t>
            </a:r>
            <a:r>
              <a:rPr lang="en-GB" sz="2400" dirty="0"/>
              <a:t>(GPP</a:t>
            </a:r>
            <a:r>
              <a:rPr lang="en-GB" sz="2400" dirty="0" smtClean="0"/>
              <a:t>)</a:t>
            </a:r>
          </a:p>
          <a:p>
            <a:pPr>
              <a:lnSpc>
                <a:spcPct val="90000"/>
              </a:lnSpc>
            </a:pPr>
            <a:r>
              <a:rPr lang="en-GB" sz="2400" dirty="0" smtClean="0"/>
              <a:t>Respiration (plant respiration, litter &amp; </a:t>
            </a:r>
            <a:r>
              <a:rPr lang="en-GB" sz="2400" dirty="0"/>
              <a:t>soil </a:t>
            </a:r>
            <a:r>
              <a:rPr lang="en-GB" sz="2400" dirty="0" smtClean="0"/>
              <a:t>decomposition)</a:t>
            </a:r>
          </a:p>
          <a:p>
            <a:pPr>
              <a:lnSpc>
                <a:spcPct val="90000"/>
              </a:lnSpc>
            </a:pPr>
            <a:r>
              <a:rPr lang="en-GB" sz="2400" dirty="0" smtClean="0"/>
              <a:t>Water balance (uptake and evapotranspiration)</a:t>
            </a:r>
          </a:p>
          <a:p>
            <a:pPr>
              <a:lnSpc>
                <a:spcPct val="90000"/>
              </a:lnSpc>
            </a:pPr>
            <a:r>
              <a:rPr lang="en-GB" sz="2400" dirty="0"/>
              <a:t>Allocation of </a:t>
            </a:r>
            <a:r>
              <a:rPr lang="en-GB" sz="2400" dirty="0" smtClean="0"/>
              <a:t>biomass</a:t>
            </a:r>
            <a:endParaRPr lang="en-GB" sz="2400" dirty="0"/>
          </a:p>
          <a:p>
            <a:pPr>
              <a:lnSpc>
                <a:spcPct val="90000"/>
              </a:lnSpc>
            </a:pPr>
            <a:r>
              <a:rPr lang="en-GB" sz="2400" dirty="0" smtClean="0"/>
              <a:t>Phenology, </a:t>
            </a:r>
            <a:r>
              <a:rPr lang="en-GB" sz="2400" dirty="0"/>
              <a:t>t</a:t>
            </a:r>
            <a:r>
              <a:rPr lang="en-GB" sz="2400" dirty="0" smtClean="0"/>
              <a:t>issue </a:t>
            </a:r>
            <a:r>
              <a:rPr lang="en-GB" sz="2400" dirty="0"/>
              <a:t>turnover &amp; mortality</a:t>
            </a:r>
          </a:p>
          <a:p>
            <a:pPr>
              <a:lnSpc>
                <a:spcPct val="90000"/>
              </a:lnSpc>
            </a:pPr>
            <a:r>
              <a:rPr lang="en-GB" sz="2400" dirty="0"/>
              <a:t>Reproduction </a:t>
            </a:r>
            <a:r>
              <a:rPr lang="en-GB" sz="2400" dirty="0" smtClean="0"/>
              <a:t>&amp; establishment</a:t>
            </a:r>
            <a:endParaRPr lang="en-GB" sz="2400" dirty="0"/>
          </a:p>
          <a:p>
            <a:pPr>
              <a:lnSpc>
                <a:spcPct val="90000"/>
              </a:lnSpc>
            </a:pPr>
            <a:r>
              <a:rPr lang="en-GB" sz="2400" dirty="0" smtClean="0"/>
              <a:t>Disturbance (fire</a:t>
            </a:r>
            <a:r>
              <a:rPr lang="en-GB" sz="2400" dirty="0"/>
              <a:t>)</a:t>
            </a:r>
          </a:p>
          <a:p>
            <a:pPr>
              <a:lnSpc>
                <a:spcPct val="90000"/>
              </a:lnSpc>
            </a:pPr>
            <a:endParaRPr lang="en-GB" sz="2400" dirty="0"/>
          </a:p>
        </p:txBody>
      </p:sp>
      <p:sp>
        <p:nvSpPr>
          <p:cNvPr id="2" name="TextBox 1"/>
          <p:cNvSpPr txBox="1"/>
          <p:nvPr/>
        </p:nvSpPr>
        <p:spPr>
          <a:xfrm>
            <a:off x="0" y="4468857"/>
            <a:ext cx="9144000" cy="584776"/>
          </a:xfrm>
          <a:prstGeom prst="rect">
            <a:avLst/>
          </a:prstGeom>
          <a:solidFill>
            <a:schemeClr val="accent3">
              <a:lumMod val="20000"/>
              <a:lumOff val="80000"/>
            </a:schemeClr>
          </a:solidFill>
        </p:spPr>
        <p:txBody>
          <a:bodyPr wrap="square" rtlCol="0">
            <a:spAutoFit/>
          </a:bodyPr>
          <a:lstStyle/>
          <a:p>
            <a:pPr algn="ctr"/>
            <a:r>
              <a:rPr lang="en-US" sz="3200" b="1" dirty="0" smtClean="0"/>
              <a:t>Not represented</a:t>
            </a:r>
            <a:endParaRPr lang="en-US" sz="3200" b="1" dirty="0"/>
          </a:p>
        </p:txBody>
      </p:sp>
      <p:sp>
        <p:nvSpPr>
          <p:cNvPr id="3" name="TextBox 2"/>
          <p:cNvSpPr txBox="1"/>
          <p:nvPr/>
        </p:nvSpPr>
        <p:spPr>
          <a:xfrm>
            <a:off x="1076477" y="5365355"/>
            <a:ext cx="6199133" cy="904863"/>
          </a:xfrm>
          <a:prstGeom prst="rect">
            <a:avLst/>
          </a:prstGeom>
          <a:noFill/>
        </p:spPr>
        <p:txBody>
          <a:bodyPr wrap="none" rtlCol="0">
            <a:spAutoFit/>
          </a:bodyPr>
          <a:lstStyle/>
          <a:p>
            <a:pPr marL="342900" indent="-342900">
              <a:spcBef>
                <a:spcPts val="576"/>
              </a:spcBef>
              <a:buFont typeface="Arial"/>
              <a:buChar char="•"/>
            </a:pPr>
            <a:r>
              <a:rPr lang="en-US" sz="2400" dirty="0" smtClean="0"/>
              <a:t>Nutrient limitation (e.g. by N and P)</a:t>
            </a:r>
          </a:p>
          <a:p>
            <a:pPr marL="342900" indent="-342900">
              <a:spcBef>
                <a:spcPts val="576"/>
              </a:spcBef>
              <a:buFont typeface="Arial"/>
              <a:buChar char="•"/>
            </a:pPr>
            <a:r>
              <a:rPr lang="en-US" sz="2400" dirty="0" smtClean="0"/>
              <a:t>Adaptation of PFTs to environmental changes</a:t>
            </a:r>
            <a:endParaRPr lang="en-US" sz="2400" dirty="0"/>
          </a:p>
        </p:txBody>
      </p:sp>
    </p:spTree>
    <p:extLst>
      <p:ext uri="{BB962C8B-B14F-4D97-AF65-F5344CB8AC3E}">
        <p14:creationId xmlns:p14="http://schemas.microsoft.com/office/powerpoint/2010/main" val="27531908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995714"/>
          </a:xfrm>
          <a:solidFill>
            <a:schemeClr val="accent3">
              <a:lumMod val="20000"/>
              <a:lumOff val="80000"/>
            </a:schemeClr>
          </a:solidFill>
        </p:spPr>
        <p:txBody>
          <a:bodyPr>
            <a:normAutofit/>
          </a:bodyPr>
          <a:lstStyle/>
          <a:p>
            <a:r>
              <a:rPr lang="en-GB" b="1" dirty="0" smtClean="0"/>
              <a:t>Dynamic Global Vegetation Models (DGVMs) at the MPI-BGC</a:t>
            </a:r>
            <a:endParaRPr lang="en-GB" b="1" dirty="0"/>
          </a:p>
        </p:txBody>
      </p:sp>
      <p:sp>
        <p:nvSpPr>
          <p:cNvPr id="3" name="Content Placeholder 2"/>
          <p:cNvSpPr>
            <a:spLocks noGrp="1"/>
          </p:cNvSpPr>
          <p:nvPr>
            <p:ph idx="1"/>
          </p:nvPr>
        </p:nvSpPr>
        <p:spPr>
          <a:xfrm>
            <a:off x="238132" y="2292968"/>
            <a:ext cx="8788219" cy="4318382"/>
          </a:xfrm>
        </p:spPr>
        <p:txBody>
          <a:bodyPr>
            <a:normAutofit fontScale="77500" lnSpcReduction="20000"/>
          </a:bodyPr>
          <a:lstStyle/>
          <a:p>
            <a:pPr>
              <a:lnSpc>
                <a:spcPct val="160000"/>
              </a:lnSpc>
              <a:spcBef>
                <a:spcPts val="900"/>
              </a:spcBef>
            </a:pPr>
            <a:r>
              <a:rPr lang="en-GB" b="1" dirty="0" smtClean="0"/>
              <a:t>LPJ </a:t>
            </a:r>
            <a:r>
              <a:rPr lang="en-GB" dirty="0" smtClean="0"/>
              <a:t>(</a:t>
            </a:r>
            <a:r>
              <a:rPr lang="en-GB" dirty="0" err="1" smtClean="0"/>
              <a:t>Sitch</a:t>
            </a:r>
            <a:r>
              <a:rPr lang="en-GB" dirty="0" smtClean="0"/>
              <a:t> et al. </a:t>
            </a:r>
            <a:r>
              <a:rPr lang="en-GB" dirty="0"/>
              <a:t>2003; </a:t>
            </a:r>
            <a:r>
              <a:rPr lang="en-GB" dirty="0" smtClean="0"/>
              <a:t>C </a:t>
            </a:r>
            <a:r>
              <a:rPr lang="en-GB" dirty="0"/>
              <a:t>cycle, standard for vegetation dynamics)</a:t>
            </a:r>
            <a:endParaRPr lang="en-GB" dirty="0" smtClean="0"/>
          </a:p>
          <a:p>
            <a:pPr>
              <a:lnSpc>
                <a:spcPct val="160000"/>
              </a:lnSpc>
              <a:spcBef>
                <a:spcPts val="900"/>
              </a:spcBef>
            </a:pPr>
            <a:r>
              <a:rPr lang="en-GB" b="1" dirty="0" smtClean="0"/>
              <a:t>JSBACH</a:t>
            </a:r>
            <a:r>
              <a:rPr lang="en-GB" dirty="0" smtClean="0"/>
              <a:t> (</a:t>
            </a:r>
            <a:r>
              <a:rPr lang="en-GB" dirty="0" err="1" smtClean="0"/>
              <a:t>Raddatz</a:t>
            </a:r>
            <a:r>
              <a:rPr lang="en-GB" dirty="0" smtClean="0"/>
              <a:t> et al. </a:t>
            </a:r>
            <a:r>
              <a:rPr lang="en-GB" dirty="0"/>
              <a:t>2007; </a:t>
            </a:r>
            <a:r>
              <a:rPr lang="en-GB" dirty="0" smtClean="0"/>
              <a:t>C </a:t>
            </a:r>
            <a:r>
              <a:rPr lang="en-GB" dirty="0"/>
              <a:t>cycle, coupled to climate model ECHAM, CCDAS</a:t>
            </a:r>
            <a:r>
              <a:rPr lang="en-GB" dirty="0" smtClean="0"/>
              <a:t>)</a:t>
            </a:r>
          </a:p>
          <a:p>
            <a:pPr>
              <a:lnSpc>
                <a:spcPct val="160000"/>
              </a:lnSpc>
              <a:spcBef>
                <a:spcPts val="900"/>
              </a:spcBef>
            </a:pPr>
            <a:r>
              <a:rPr lang="en-GB" b="1" dirty="0" smtClean="0"/>
              <a:t>OC-N</a:t>
            </a:r>
            <a:r>
              <a:rPr lang="en-GB" dirty="0" smtClean="0"/>
              <a:t> (</a:t>
            </a:r>
            <a:r>
              <a:rPr lang="en-GB" dirty="0" err="1" smtClean="0"/>
              <a:t>Zaehle</a:t>
            </a:r>
            <a:r>
              <a:rPr lang="en-GB" dirty="0" smtClean="0"/>
              <a:t> &amp; Friend </a:t>
            </a:r>
            <a:r>
              <a:rPr lang="en-GB" dirty="0"/>
              <a:t>2010, </a:t>
            </a:r>
            <a:r>
              <a:rPr lang="en-GB" dirty="0" smtClean="0"/>
              <a:t>state of the art C </a:t>
            </a:r>
            <a:r>
              <a:rPr lang="en-GB" dirty="0"/>
              <a:t>and N </a:t>
            </a:r>
            <a:r>
              <a:rPr lang="en-GB" dirty="0" smtClean="0"/>
              <a:t>cycle)</a:t>
            </a:r>
          </a:p>
          <a:p>
            <a:pPr>
              <a:lnSpc>
                <a:spcPct val="160000"/>
              </a:lnSpc>
              <a:spcBef>
                <a:spcPts val="900"/>
              </a:spcBef>
            </a:pPr>
            <a:r>
              <a:rPr lang="en-GB" b="1" dirty="0" err="1"/>
              <a:t>JeDi</a:t>
            </a:r>
            <a:r>
              <a:rPr lang="en-GB" b="1" dirty="0"/>
              <a:t>-DGVM </a:t>
            </a:r>
            <a:r>
              <a:rPr lang="en-GB" dirty="0"/>
              <a:t>(</a:t>
            </a:r>
            <a:r>
              <a:rPr lang="en-GB" dirty="0" err="1"/>
              <a:t>Kleidon&amp;Mooney</a:t>
            </a:r>
            <a:r>
              <a:rPr lang="en-GB" dirty="0"/>
              <a:t> 2000; </a:t>
            </a:r>
            <a:r>
              <a:rPr lang="en-GB" dirty="0" err="1"/>
              <a:t>Pavlik</a:t>
            </a:r>
            <a:r>
              <a:rPr lang="en-GB" dirty="0"/>
              <a:t> et al. </a:t>
            </a:r>
            <a:r>
              <a:rPr lang="en-GB" dirty="0" smtClean="0"/>
              <a:t>2013; C </a:t>
            </a:r>
            <a:r>
              <a:rPr lang="en-GB" dirty="0"/>
              <a:t>cycle, </a:t>
            </a:r>
            <a:r>
              <a:rPr lang="en-GB" dirty="0" smtClean="0"/>
              <a:t>next generation functional </a:t>
            </a:r>
            <a:r>
              <a:rPr lang="en-GB" dirty="0"/>
              <a:t>plant diversity)</a:t>
            </a:r>
            <a:endParaRPr lang="en-GB" dirty="0" smtClean="0"/>
          </a:p>
        </p:txBody>
      </p:sp>
    </p:spTree>
    <p:extLst>
      <p:ext uri="{BB962C8B-B14F-4D97-AF65-F5344CB8AC3E}">
        <p14:creationId xmlns:p14="http://schemas.microsoft.com/office/powerpoint/2010/main" val="7739341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0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3626"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0478" y="1553647"/>
            <a:ext cx="8823522" cy="5078312"/>
          </a:xfrm>
          <a:prstGeom prst="rect">
            <a:avLst/>
          </a:prstGeom>
          <a:noFill/>
        </p:spPr>
        <p:txBody>
          <a:bodyPr wrap="square" rtlCol="0">
            <a:spAutoFit/>
          </a:bodyPr>
          <a:lstStyle/>
          <a:p>
            <a:pPr algn="ctr"/>
            <a:r>
              <a:rPr lang="en-GB" sz="3600" b="1" dirty="0">
                <a:solidFill>
                  <a:srgbClr val="FFFFFF"/>
                </a:solidFill>
              </a:rPr>
              <a:t>Plant traits and </a:t>
            </a:r>
            <a:r>
              <a:rPr lang="en-GB" sz="3600" b="1" dirty="0" smtClean="0">
                <a:solidFill>
                  <a:srgbClr val="FFFFFF"/>
                </a:solidFill>
              </a:rPr>
              <a:t>ecosystem </a:t>
            </a:r>
            <a:r>
              <a:rPr lang="en-GB" sz="3600" b="1" dirty="0" err="1" smtClean="0">
                <a:solidFill>
                  <a:srgbClr val="FFFFFF"/>
                </a:solidFill>
              </a:rPr>
              <a:t>modeling</a:t>
            </a:r>
            <a:endParaRPr lang="en-GB" sz="3600" b="1" dirty="0" smtClean="0">
              <a:solidFill>
                <a:srgbClr val="FFFFFF"/>
              </a:solidFill>
            </a:endParaRPr>
          </a:p>
          <a:p>
            <a:pPr algn="ctr"/>
            <a:endParaRPr lang="en-US" sz="3600" b="1" dirty="0" smtClean="0">
              <a:solidFill>
                <a:schemeClr val="bg1"/>
              </a:solidFill>
            </a:endParaRPr>
          </a:p>
          <a:p>
            <a:r>
              <a:rPr lang="en-US" sz="2400" b="1" dirty="0" smtClean="0">
                <a:solidFill>
                  <a:schemeClr val="bg1"/>
                </a:solidFill>
              </a:rPr>
              <a:t>  9</a:t>
            </a:r>
            <a:r>
              <a:rPr lang="en-US" sz="2400" b="1" dirty="0">
                <a:solidFill>
                  <a:schemeClr val="bg1"/>
                </a:solidFill>
              </a:rPr>
              <a:t>:00 –</a:t>
            </a:r>
            <a:r>
              <a:rPr lang="en-US" sz="2400" b="1" dirty="0" smtClean="0">
                <a:solidFill>
                  <a:schemeClr val="bg1"/>
                </a:solidFill>
              </a:rPr>
              <a:t> 10</a:t>
            </a:r>
            <a:r>
              <a:rPr lang="en-US" sz="2400" b="1" dirty="0">
                <a:solidFill>
                  <a:schemeClr val="bg1"/>
                </a:solidFill>
              </a:rPr>
              <a:t>:</a:t>
            </a:r>
            <a:r>
              <a:rPr lang="en-US" sz="2400" b="1" dirty="0" smtClean="0">
                <a:solidFill>
                  <a:schemeClr val="bg1"/>
                </a:solidFill>
              </a:rPr>
              <a:t>30 	 </a:t>
            </a:r>
            <a:r>
              <a:rPr lang="en-US" sz="2400" b="1" dirty="0">
                <a:solidFill>
                  <a:schemeClr val="bg1"/>
                </a:solidFill>
              </a:rPr>
              <a:t>B</a:t>
            </a:r>
            <a:r>
              <a:rPr lang="en-US" sz="2400" b="1" dirty="0" smtClean="0">
                <a:solidFill>
                  <a:schemeClr val="bg1"/>
                </a:solidFill>
              </a:rPr>
              <a:t>iogeochemical cycles modeling &amp; plant traits </a:t>
            </a:r>
            <a:endParaRPr lang="en-US" sz="2200" b="1" dirty="0" smtClean="0">
              <a:solidFill>
                <a:schemeClr val="bg1"/>
              </a:solidFill>
            </a:endParaRPr>
          </a:p>
          <a:p>
            <a:pPr marL="2114550" lvl="4" indent="-285750">
              <a:buFont typeface="Arial"/>
              <a:buChar char="•"/>
            </a:pPr>
            <a:r>
              <a:rPr lang="en-US" sz="2200" dirty="0" smtClean="0">
                <a:solidFill>
                  <a:srgbClr val="A6A6A6"/>
                </a:solidFill>
              </a:rPr>
              <a:t>Introduction to Dynamic Global Vegetation Models   </a:t>
            </a:r>
          </a:p>
          <a:p>
            <a:pPr marL="2114550" lvl="4" indent="-285750">
              <a:buFont typeface="Arial"/>
              <a:buChar char="•"/>
            </a:pPr>
            <a:r>
              <a:rPr lang="en-US" sz="2200" dirty="0" smtClean="0">
                <a:solidFill>
                  <a:srgbClr val="FFFFFF"/>
                </a:solidFill>
              </a:rPr>
              <a:t>Traits </a:t>
            </a:r>
            <a:r>
              <a:rPr lang="en-US" sz="2200" dirty="0">
                <a:solidFill>
                  <a:srgbClr val="FFFFFF"/>
                </a:solidFill>
              </a:rPr>
              <a:t>as characteristics of plants</a:t>
            </a:r>
            <a:endParaRPr lang="en-US" sz="2200" dirty="0" smtClean="0">
              <a:solidFill>
                <a:srgbClr val="FFFFFF"/>
              </a:solidFill>
            </a:endParaRPr>
          </a:p>
          <a:p>
            <a:pPr marL="2114550" lvl="4" indent="-285750">
              <a:buFont typeface="Arial"/>
              <a:buChar char="•"/>
            </a:pPr>
            <a:r>
              <a:rPr lang="en-US" sz="2200" dirty="0" smtClean="0">
                <a:solidFill>
                  <a:srgbClr val="A6A6A6"/>
                </a:solidFill>
              </a:rPr>
              <a:t>Plant traits to improve DGVMs</a:t>
            </a:r>
          </a:p>
          <a:p>
            <a:pPr marL="2114550" lvl="4" indent="-285750">
              <a:buFont typeface="Arial"/>
              <a:buChar char="•"/>
            </a:pPr>
            <a:r>
              <a:rPr lang="en-US" sz="2200" dirty="0" smtClean="0">
                <a:solidFill>
                  <a:srgbClr val="A6A6A6"/>
                </a:solidFill>
              </a:rPr>
              <a:t>Towards a multivariate spectrum of plant form and function</a:t>
            </a:r>
          </a:p>
          <a:p>
            <a:pPr lvl="4"/>
            <a:endParaRPr lang="en-US" sz="2200" dirty="0" smtClean="0">
              <a:solidFill>
                <a:schemeClr val="bg1"/>
              </a:solidFill>
            </a:endParaRPr>
          </a:p>
          <a:p>
            <a:r>
              <a:rPr lang="en-US" sz="2400" b="1" dirty="0" smtClean="0">
                <a:solidFill>
                  <a:srgbClr val="A6A6A6"/>
                </a:solidFill>
              </a:rPr>
              <a:t>11:00 – 12:</a:t>
            </a:r>
            <a:r>
              <a:rPr lang="en-US" sz="2400" b="1" dirty="0">
                <a:solidFill>
                  <a:srgbClr val="A6A6A6"/>
                </a:solidFill>
              </a:rPr>
              <a:t>00 </a:t>
            </a:r>
            <a:r>
              <a:rPr lang="en-US" sz="2400" b="1" dirty="0" smtClean="0">
                <a:solidFill>
                  <a:srgbClr val="A6A6A6"/>
                </a:solidFill>
              </a:rPr>
              <a:t>	Building </a:t>
            </a:r>
            <a:r>
              <a:rPr lang="en-US" sz="2400" b="1" dirty="0">
                <a:solidFill>
                  <a:srgbClr val="A6A6A6"/>
                </a:solidFill>
              </a:rPr>
              <a:t>a simple biogeochemical </a:t>
            </a:r>
            <a:r>
              <a:rPr lang="en-US" sz="2400" b="1" dirty="0" smtClean="0">
                <a:solidFill>
                  <a:srgbClr val="A6A6A6"/>
                </a:solidFill>
              </a:rPr>
              <a:t>model (I)  </a:t>
            </a:r>
          </a:p>
          <a:p>
            <a:endParaRPr lang="en-US" sz="2400" dirty="0">
              <a:solidFill>
                <a:srgbClr val="A6A6A6"/>
              </a:solidFill>
            </a:endParaRPr>
          </a:p>
          <a:p>
            <a:r>
              <a:rPr lang="en-US" sz="2400" b="1" dirty="0" smtClean="0">
                <a:solidFill>
                  <a:srgbClr val="A6A6A6"/>
                </a:solidFill>
              </a:rPr>
              <a:t>14:00 – 17:</a:t>
            </a:r>
            <a:r>
              <a:rPr lang="en-US" sz="2400" b="1" dirty="0">
                <a:solidFill>
                  <a:srgbClr val="A6A6A6"/>
                </a:solidFill>
              </a:rPr>
              <a:t>00 </a:t>
            </a:r>
            <a:r>
              <a:rPr lang="en-US" sz="2400" b="1" dirty="0" smtClean="0">
                <a:solidFill>
                  <a:srgbClr val="A6A6A6"/>
                </a:solidFill>
              </a:rPr>
              <a:t>	Building </a:t>
            </a:r>
            <a:r>
              <a:rPr lang="en-US" sz="2400" b="1" dirty="0">
                <a:solidFill>
                  <a:srgbClr val="A6A6A6"/>
                </a:solidFill>
              </a:rPr>
              <a:t>a simple biogeochemical </a:t>
            </a:r>
            <a:r>
              <a:rPr lang="en-US" sz="2400" b="1" dirty="0" smtClean="0">
                <a:solidFill>
                  <a:srgbClr val="A6A6A6"/>
                </a:solidFill>
              </a:rPr>
              <a:t>model (II)</a:t>
            </a:r>
          </a:p>
          <a:p>
            <a:endParaRPr lang="en-US" sz="2400" dirty="0">
              <a:solidFill>
                <a:schemeClr val="bg1"/>
              </a:solidFill>
            </a:endParaRPr>
          </a:p>
        </p:txBody>
      </p:sp>
      <p:sp>
        <p:nvSpPr>
          <p:cNvPr id="6" name="Rectangle 29"/>
          <p:cNvSpPr txBox="1">
            <a:spLocks noChangeArrowheads="1"/>
          </p:cNvSpPr>
          <p:nvPr/>
        </p:nvSpPr>
        <p:spPr>
          <a:xfrm>
            <a:off x="0" y="0"/>
            <a:ext cx="9144000" cy="155364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 </a:t>
            </a:r>
            <a:r>
              <a:rPr lang="en-GB" sz="5700" b="1" dirty="0">
                <a:solidFill>
                  <a:schemeClr val="bg1"/>
                </a:solidFill>
              </a:rPr>
              <a:t>Terrestrial </a:t>
            </a:r>
            <a:r>
              <a:rPr lang="en-GB" sz="5700" b="1" dirty="0" smtClean="0">
                <a:solidFill>
                  <a:schemeClr val="bg1"/>
                </a:solidFill>
              </a:rPr>
              <a:t>Biosphere</a:t>
            </a:r>
          </a:p>
        </p:txBody>
      </p:sp>
    </p:spTree>
    <p:extLst>
      <p:ext uri="{BB962C8B-B14F-4D97-AF65-F5344CB8AC3E}">
        <p14:creationId xmlns:p14="http://schemas.microsoft.com/office/powerpoint/2010/main" val="2683901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ChangeArrowheads="1"/>
          </p:cNvSpPr>
          <p:nvPr/>
        </p:nvSpPr>
        <p:spPr bwMode="auto">
          <a:xfrm>
            <a:off x="0" y="5763285"/>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b="1" dirty="0"/>
              <a:t>Figure 7.3. </a:t>
            </a:r>
            <a:r>
              <a:rPr lang="en-US" sz="1200" dirty="0"/>
              <a:t>The global carbon cycle for the 1990s, showing the main annual fluxes in </a:t>
            </a:r>
            <a:r>
              <a:rPr lang="en-US" sz="1200" dirty="0" err="1"/>
              <a:t>GtC</a:t>
            </a:r>
            <a:r>
              <a:rPr lang="en-US" sz="1200" dirty="0"/>
              <a:t> </a:t>
            </a:r>
            <a:r>
              <a:rPr lang="en-US" sz="1200" dirty="0" err="1"/>
              <a:t>yr</a:t>
            </a:r>
            <a:r>
              <a:rPr lang="en-US" sz="1200" dirty="0"/>
              <a:t>–1: pre-industrial ‘natural’ fluxes in black and ‘anthropogenic’ fluxes in </a:t>
            </a:r>
            <a:r>
              <a:rPr lang="en-US" sz="1200" dirty="0" smtClean="0"/>
              <a:t>red.</a:t>
            </a:r>
            <a:endParaRPr lang="en-US" sz="1200" dirty="0"/>
          </a:p>
        </p:txBody>
      </p:sp>
      <p:pic>
        <p:nvPicPr>
          <p:cNvPr id="132098" name="Picture 4" descr="Untitled-2.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1382844"/>
            <a:ext cx="6956322" cy="422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Rectangle 5"/>
          <p:cNvSpPr>
            <a:spLocks noChangeArrowheads="1"/>
          </p:cNvSpPr>
          <p:nvPr/>
        </p:nvSpPr>
        <p:spPr bwMode="auto">
          <a:xfrm>
            <a:off x="0" y="6350000"/>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900" dirty="0"/>
              <a:t>Denman, K.L., et al., 2007: Couplings Between Changes in the Climate System and Biogeochemistry. In: </a:t>
            </a:r>
            <a:r>
              <a:rPr lang="en-US" sz="900" i="1" dirty="0"/>
              <a:t>Climate Change 2007: The Physical Science Basis. Contribution of Working Group I to the Fourth Assessment Report of the Intergovernmental Panel on Climate Change </a:t>
            </a:r>
            <a:r>
              <a:rPr lang="en-US" sz="900" dirty="0"/>
              <a:t>[Solomon, S., et al. (eds.)]. Cambridge University Press, Cambridge, United Kingdom and New York, NY, USA</a:t>
            </a:r>
          </a:p>
        </p:txBody>
      </p:sp>
      <p:sp>
        <p:nvSpPr>
          <p:cNvPr id="2" name="TextBox 1"/>
          <p:cNvSpPr txBox="1"/>
          <p:nvPr/>
        </p:nvSpPr>
        <p:spPr>
          <a:xfrm>
            <a:off x="1716463" y="223307"/>
            <a:ext cx="5152472" cy="707886"/>
          </a:xfrm>
          <a:prstGeom prst="rect">
            <a:avLst/>
          </a:prstGeom>
          <a:noFill/>
        </p:spPr>
        <p:txBody>
          <a:bodyPr wrap="none" rtlCol="0">
            <a:spAutoFit/>
          </a:bodyPr>
          <a:lstStyle/>
          <a:p>
            <a:r>
              <a:rPr lang="en-US" sz="4000" b="1" dirty="0" smtClean="0"/>
              <a:t>The global carbon cycle</a:t>
            </a:r>
            <a:endParaRPr lang="en-US" sz="4000" b="1" dirty="0"/>
          </a:p>
        </p:txBody>
      </p:sp>
    </p:spTree>
    <p:extLst>
      <p:ext uri="{BB962C8B-B14F-4D97-AF65-F5344CB8AC3E}">
        <p14:creationId xmlns:p14="http://schemas.microsoft.com/office/powerpoint/2010/main" val="27024741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Urwal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72" y="1292225"/>
            <a:ext cx="2951162"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19"/>
          <p:cNvSpPr txBox="1">
            <a:spLocks noChangeArrowheads="1"/>
          </p:cNvSpPr>
          <p:nvPr/>
        </p:nvSpPr>
        <p:spPr bwMode="auto">
          <a:xfrm>
            <a:off x="570773" y="5957888"/>
            <a:ext cx="2951162"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dirty="0">
                <a:solidFill>
                  <a:schemeClr val="bg1"/>
                </a:solidFill>
                <a:latin typeface="Arial Rounded MT Bold" charset="0"/>
              </a:rPr>
              <a:t>~320.000 </a:t>
            </a:r>
            <a:r>
              <a:rPr lang="de-DE" dirty="0" err="1">
                <a:solidFill>
                  <a:schemeClr val="bg1"/>
                </a:solidFill>
                <a:latin typeface="Arial Rounded MT Bold" charset="0"/>
              </a:rPr>
              <a:t>Species</a:t>
            </a:r>
            <a:endParaRPr lang="de-DE" dirty="0">
              <a:solidFill>
                <a:schemeClr val="bg1"/>
              </a:solidFill>
              <a:latin typeface="Arial Rounded MT Bold" charset="0"/>
            </a:endParaRPr>
          </a:p>
        </p:txBody>
      </p:sp>
      <p:grpSp>
        <p:nvGrpSpPr>
          <p:cNvPr id="30724" name="Group 72"/>
          <p:cNvGrpSpPr>
            <a:grpSpLocks/>
          </p:cNvGrpSpPr>
          <p:nvPr/>
        </p:nvGrpSpPr>
        <p:grpSpPr bwMode="auto">
          <a:xfrm>
            <a:off x="3965575" y="3462338"/>
            <a:ext cx="762000" cy="2716212"/>
            <a:chOff x="2558" y="2181"/>
            <a:chExt cx="480" cy="1711"/>
          </a:xfrm>
        </p:grpSpPr>
        <p:sp>
          <p:nvSpPr>
            <p:cNvPr id="30775" name="Text Box 21"/>
            <p:cNvSpPr txBox="1">
              <a:spLocks noChangeArrowheads="1"/>
            </p:cNvSpPr>
            <p:nvPr/>
          </p:nvSpPr>
          <p:spPr bwMode="auto">
            <a:xfrm>
              <a:off x="2558" y="2181"/>
              <a:ext cx="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Tree</a:t>
              </a:r>
              <a:endParaRPr lang="de-DE" sz="1800" dirty="0">
                <a:latin typeface="Arial Rounded MT Bold" charset="0"/>
              </a:endParaRPr>
            </a:p>
          </p:txBody>
        </p:sp>
        <p:sp>
          <p:nvSpPr>
            <p:cNvPr id="30776" name="Text Box 22"/>
            <p:cNvSpPr txBox="1">
              <a:spLocks noChangeArrowheads="1"/>
            </p:cNvSpPr>
            <p:nvPr/>
          </p:nvSpPr>
          <p:spPr bwMode="auto">
            <a:xfrm>
              <a:off x="2574" y="3661"/>
              <a:ext cx="4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Herb</a:t>
              </a:r>
            </a:p>
          </p:txBody>
        </p:sp>
      </p:grpSp>
      <p:grpSp>
        <p:nvGrpSpPr>
          <p:cNvPr id="30725" name="Group 74"/>
          <p:cNvGrpSpPr>
            <a:grpSpLocks/>
          </p:cNvGrpSpPr>
          <p:nvPr/>
        </p:nvGrpSpPr>
        <p:grpSpPr bwMode="auto">
          <a:xfrm>
            <a:off x="6035673" y="2036763"/>
            <a:ext cx="1365249" cy="3303587"/>
            <a:chOff x="3862" y="1283"/>
            <a:chExt cx="860" cy="2081"/>
          </a:xfrm>
        </p:grpSpPr>
        <p:sp>
          <p:nvSpPr>
            <p:cNvPr id="30763" name="Text Box 28"/>
            <p:cNvSpPr txBox="1">
              <a:spLocks noChangeArrowheads="1"/>
            </p:cNvSpPr>
            <p:nvPr/>
          </p:nvSpPr>
          <p:spPr bwMode="auto">
            <a:xfrm>
              <a:off x="4096" y="1687"/>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evergr</a:t>
              </a:r>
              <a:r>
                <a:rPr lang="de-DE" sz="1800" dirty="0">
                  <a:latin typeface="Arial Rounded MT Bold" charset="0"/>
                </a:rPr>
                <a:t>.   </a:t>
              </a:r>
            </a:p>
          </p:txBody>
        </p:sp>
        <p:sp>
          <p:nvSpPr>
            <p:cNvPr id="30764" name="Text Box 29"/>
            <p:cNvSpPr txBox="1">
              <a:spLocks noChangeArrowheads="1"/>
            </p:cNvSpPr>
            <p:nvPr/>
          </p:nvSpPr>
          <p:spPr bwMode="auto">
            <a:xfrm>
              <a:off x="4096" y="1283"/>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decid</a:t>
              </a:r>
              <a:r>
                <a:rPr lang="de-DE" sz="1800" dirty="0">
                  <a:latin typeface="Arial Rounded MT Bold" charset="0"/>
                </a:rPr>
                <a:t>.</a:t>
              </a:r>
            </a:p>
          </p:txBody>
        </p:sp>
        <p:sp>
          <p:nvSpPr>
            <p:cNvPr id="30765" name="Text Box 30"/>
            <p:cNvSpPr txBox="1">
              <a:spLocks noChangeArrowheads="1"/>
            </p:cNvSpPr>
            <p:nvPr/>
          </p:nvSpPr>
          <p:spPr bwMode="auto">
            <a:xfrm>
              <a:off x="4096" y="2793"/>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decid.</a:t>
              </a:r>
            </a:p>
          </p:txBody>
        </p:sp>
        <p:sp>
          <p:nvSpPr>
            <p:cNvPr id="30766" name="Text Box 34"/>
            <p:cNvSpPr txBox="1">
              <a:spLocks noChangeArrowheads="1"/>
            </p:cNvSpPr>
            <p:nvPr/>
          </p:nvSpPr>
          <p:spPr bwMode="auto">
            <a:xfrm>
              <a:off x="4096" y="2405"/>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evergr</a:t>
              </a:r>
              <a:r>
                <a:rPr lang="de-DE" sz="1800" dirty="0">
                  <a:latin typeface="Arial Rounded MT Bold" charset="0"/>
                </a:rPr>
                <a:t>.   </a:t>
              </a:r>
            </a:p>
          </p:txBody>
        </p:sp>
        <p:sp>
          <p:nvSpPr>
            <p:cNvPr id="30767" name="Text Box 35"/>
            <p:cNvSpPr txBox="1">
              <a:spLocks noChangeArrowheads="1"/>
            </p:cNvSpPr>
            <p:nvPr/>
          </p:nvSpPr>
          <p:spPr bwMode="auto">
            <a:xfrm>
              <a:off x="4096" y="2013"/>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decid</a:t>
              </a:r>
              <a:r>
                <a:rPr lang="de-DE" sz="1800" dirty="0">
                  <a:latin typeface="Arial Rounded MT Bold" charset="0"/>
                </a:rPr>
                <a:t>.</a:t>
              </a:r>
            </a:p>
          </p:txBody>
        </p:sp>
        <p:sp>
          <p:nvSpPr>
            <p:cNvPr id="30768" name="Text Box 36"/>
            <p:cNvSpPr txBox="1">
              <a:spLocks noChangeArrowheads="1"/>
            </p:cNvSpPr>
            <p:nvPr/>
          </p:nvSpPr>
          <p:spPr bwMode="auto">
            <a:xfrm>
              <a:off x="4096" y="3133"/>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evergr.</a:t>
              </a:r>
            </a:p>
          </p:txBody>
        </p:sp>
        <p:cxnSp>
          <p:nvCxnSpPr>
            <p:cNvPr id="30769" name="AutoShape 44"/>
            <p:cNvCxnSpPr>
              <a:cxnSpLocks noChangeShapeType="1"/>
              <a:stCxn id="30743" idx="3"/>
              <a:endCxn id="30764" idx="1"/>
            </p:cNvCxnSpPr>
            <p:nvPr/>
          </p:nvCxnSpPr>
          <p:spPr bwMode="auto">
            <a:xfrm flipV="1">
              <a:off x="3862" y="1398"/>
              <a:ext cx="234" cy="17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0" name="AutoShape 45"/>
            <p:cNvCxnSpPr>
              <a:cxnSpLocks noChangeShapeType="1"/>
              <a:stCxn id="30743" idx="3"/>
              <a:endCxn id="30763" idx="1"/>
            </p:cNvCxnSpPr>
            <p:nvPr/>
          </p:nvCxnSpPr>
          <p:spPr bwMode="auto">
            <a:xfrm>
              <a:off x="3862" y="1576"/>
              <a:ext cx="234" cy="22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1" name="AutoShape 46"/>
            <p:cNvCxnSpPr>
              <a:cxnSpLocks noChangeShapeType="1"/>
              <a:stCxn id="30744" idx="3"/>
              <a:endCxn id="30767" idx="1"/>
            </p:cNvCxnSpPr>
            <p:nvPr/>
          </p:nvCxnSpPr>
          <p:spPr bwMode="auto">
            <a:xfrm flipV="1">
              <a:off x="4023" y="2128"/>
              <a:ext cx="73" cy="17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2" name="AutoShape 47"/>
            <p:cNvCxnSpPr>
              <a:cxnSpLocks noChangeShapeType="1"/>
              <a:stCxn id="30744" idx="3"/>
              <a:endCxn id="30766" idx="1"/>
            </p:cNvCxnSpPr>
            <p:nvPr/>
          </p:nvCxnSpPr>
          <p:spPr bwMode="auto">
            <a:xfrm>
              <a:off x="4023" y="2300"/>
              <a:ext cx="73" cy="22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3" name="AutoShape 49"/>
            <p:cNvCxnSpPr>
              <a:cxnSpLocks noChangeShapeType="1"/>
              <a:stCxn id="30745" idx="3"/>
              <a:endCxn id="30765" idx="1"/>
            </p:cNvCxnSpPr>
            <p:nvPr/>
          </p:nvCxnSpPr>
          <p:spPr bwMode="auto">
            <a:xfrm flipV="1">
              <a:off x="3881" y="2910"/>
              <a:ext cx="215" cy="15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4" name="AutoShape 50"/>
            <p:cNvCxnSpPr>
              <a:cxnSpLocks noChangeShapeType="1"/>
              <a:stCxn id="30745" idx="3"/>
              <a:endCxn id="30768" idx="1"/>
            </p:cNvCxnSpPr>
            <p:nvPr/>
          </p:nvCxnSpPr>
          <p:spPr bwMode="auto">
            <a:xfrm>
              <a:off x="3881" y="3068"/>
              <a:ext cx="215" cy="18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30726" name="Group 75"/>
          <p:cNvGrpSpPr>
            <a:grpSpLocks/>
          </p:cNvGrpSpPr>
          <p:nvPr/>
        </p:nvGrpSpPr>
        <p:grpSpPr bwMode="auto">
          <a:xfrm>
            <a:off x="7400928" y="1858963"/>
            <a:ext cx="1384300" cy="2544762"/>
            <a:chOff x="4722" y="1171"/>
            <a:chExt cx="872" cy="1603"/>
          </a:xfrm>
        </p:grpSpPr>
        <p:sp>
          <p:nvSpPr>
            <p:cNvPr id="30751" name="Text Box 31"/>
            <p:cNvSpPr txBox="1">
              <a:spLocks noChangeArrowheads="1"/>
            </p:cNvSpPr>
            <p:nvPr/>
          </p:nvSpPr>
          <p:spPr bwMode="auto">
            <a:xfrm>
              <a:off x="4956" y="1171"/>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needle</a:t>
              </a:r>
            </a:p>
          </p:txBody>
        </p:sp>
        <p:sp>
          <p:nvSpPr>
            <p:cNvPr id="30752" name="Text Box 32"/>
            <p:cNvSpPr txBox="1">
              <a:spLocks noChangeArrowheads="1"/>
            </p:cNvSpPr>
            <p:nvPr/>
          </p:nvSpPr>
          <p:spPr bwMode="auto">
            <a:xfrm>
              <a:off x="4962" y="1417"/>
              <a:ext cx="6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broadl.</a:t>
              </a:r>
            </a:p>
          </p:txBody>
        </p:sp>
        <p:sp>
          <p:nvSpPr>
            <p:cNvPr id="30753" name="Text Box 33"/>
            <p:cNvSpPr txBox="1">
              <a:spLocks noChangeArrowheads="1"/>
            </p:cNvSpPr>
            <p:nvPr/>
          </p:nvSpPr>
          <p:spPr bwMode="auto">
            <a:xfrm>
              <a:off x="4966" y="1685"/>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needle</a:t>
              </a:r>
            </a:p>
          </p:txBody>
        </p:sp>
        <p:sp>
          <p:nvSpPr>
            <p:cNvPr id="30754" name="Text Box 38"/>
            <p:cNvSpPr txBox="1">
              <a:spLocks noChangeArrowheads="1"/>
            </p:cNvSpPr>
            <p:nvPr/>
          </p:nvSpPr>
          <p:spPr bwMode="auto">
            <a:xfrm>
              <a:off x="4978" y="2303"/>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needle</a:t>
              </a:r>
            </a:p>
          </p:txBody>
        </p:sp>
        <p:sp>
          <p:nvSpPr>
            <p:cNvPr id="30755" name="Text Box 39"/>
            <p:cNvSpPr txBox="1">
              <a:spLocks noChangeArrowheads="1"/>
            </p:cNvSpPr>
            <p:nvPr/>
          </p:nvSpPr>
          <p:spPr bwMode="auto">
            <a:xfrm>
              <a:off x="4978" y="2543"/>
              <a:ext cx="6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broadl.</a:t>
              </a:r>
            </a:p>
          </p:txBody>
        </p:sp>
        <p:sp>
          <p:nvSpPr>
            <p:cNvPr id="30756" name="Text Box 40"/>
            <p:cNvSpPr txBox="1">
              <a:spLocks noChangeArrowheads="1"/>
            </p:cNvSpPr>
            <p:nvPr/>
          </p:nvSpPr>
          <p:spPr bwMode="auto">
            <a:xfrm>
              <a:off x="4970" y="2013"/>
              <a:ext cx="6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broadl.</a:t>
              </a:r>
            </a:p>
          </p:txBody>
        </p:sp>
        <p:cxnSp>
          <p:nvCxnSpPr>
            <p:cNvPr id="30757" name="AutoShape 48"/>
            <p:cNvCxnSpPr>
              <a:cxnSpLocks noChangeShapeType="1"/>
              <a:stCxn id="30764" idx="3"/>
              <a:endCxn id="30751" idx="1"/>
            </p:cNvCxnSpPr>
            <p:nvPr/>
          </p:nvCxnSpPr>
          <p:spPr bwMode="auto">
            <a:xfrm flipV="1">
              <a:off x="4722" y="1286"/>
              <a:ext cx="234" cy="11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8" name="AutoShape 51"/>
            <p:cNvCxnSpPr>
              <a:cxnSpLocks noChangeShapeType="1"/>
              <a:stCxn id="30764" idx="3"/>
              <a:endCxn id="30752" idx="1"/>
            </p:cNvCxnSpPr>
            <p:nvPr/>
          </p:nvCxnSpPr>
          <p:spPr bwMode="auto">
            <a:xfrm>
              <a:off x="4722" y="1398"/>
              <a:ext cx="240" cy="13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9" name="AutoShape 52"/>
            <p:cNvCxnSpPr>
              <a:cxnSpLocks noChangeShapeType="1"/>
              <a:stCxn id="30763" idx="3"/>
              <a:endCxn id="30753" idx="1"/>
            </p:cNvCxnSpPr>
            <p:nvPr/>
          </p:nvCxnSpPr>
          <p:spPr bwMode="auto">
            <a:xfrm flipV="1">
              <a:off x="4722" y="1800"/>
              <a:ext cx="244" cy="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60" name="AutoShape 53"/>
            <p:cNvCxnSpPr>
              <a:cxnSpLocks noChangeShapeType="1"/>
              <a:stCxn id="30767" idx="3"/>
              <a:endCxn id="30756" idx="1"/>
            </p:cNvCxnSpPr>
            <p:nvPr/>
          </p:nvCxnSpPr>
          <p:spPr bwMode="auto">
            <a:xfrm>
              <a:off x="4722" y="2129"/>
              <a:ext cx="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61" name="AutoShape 54"/>
            <p:cNvCxnSpPr>
              <a:cxnSpLocks noChangeShapeType="1"/>
              <a:stCxn id="30766" idx="3"/>
              <a:endCxn id="30754" idx="1"/>
            </p:cNvCxnSpPr>
            <p:nvPr/>
          </p:nvCxnSpPr>
          <p:spPr bwMode="auto">
            <a:xfrm flipV="1">
              <a:off x="4722" y="2419"/>
              <a:ext cx="256" cy="10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62" name="AutoShape 55"/>
            <p:cNvCxnSpPr>
              <a:cxnSpLocks noChangeShapeType="1"/>
              <a:stCxn id="30766" idx="3"/>
              <a:endCxn id="30755" idx="1"/>
            </p:cNvCxnSpPr>
            <p:nvPr/>
          </p:nvCxnSpPr>
          <p:spPr bwMode="auto">
            <a:xfrm>
              <a:off x="4722" y="2521"/>
              <a:ext cx="256" cy="1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30727" name="Group 73"/>
          <p:cNvGrpSpPr>
            <a:grpSpLocks/>
          </p:cNvGrpSpPr>
          <p:nvPr/>
        </p:nvGrpSpPr>
        <p:grpSpPr bwMode="auto">
          <a:xfrm>
            <a:off x="4656138" y="2319338"/>
            <a:ext cx="1644650" cy="4151312"/>
            <a:chOff x="2993" y="1461"/>
            <a:chExt cx="1036" cy="2615"/>
          </a:xfrm>
        </p:grpSpPr>
        <p:sp>
          <p:nvSpPr>
            <p:cNvPr id="30741" name="Text Box 23"/>
            <p:cNvSpPr txBox="1">
              <a:spLocks noChangeArrowheads="1"/>
            </p:cNvSpPr>
            <p:nvPr/>
          </p:nvSpPr>
          <p:spPr bwMode="auto">
            <a:xfrm>
              <a:off x="3188" y="3845"/>
              <a:ext cx="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tropical</a:t>
              </a:r>
            </a:p>
          </p:txBody>
        </p:sp>
        <p:sp>
          <p:nvSpPr>
            <p:cNvPr id="30742" name="Text Box 24"/>
            <p:cNvSpPr txBox="1">
              <a:spLocks noChangeArrowheads="1"/>
            </p:cNvSpPr>
            <p:nvPr/>
          </p:nvSpPr>
          <p:spPr bwMode="auto">
            <a:xfrm>
              <a:off x="3188" y="3507"/>
              <a:ext cx="8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temperate</a:t>
              </a:r>
            </a:p>
          </p:txBody>
        </p:sp>
        <p:sp>
          <p:nvSpPr>
            <p:cNvPr id="30743" name="Text Box 25"/>
            <p:cNvSpPr txBox="1">
              <a:spLocks noChangeArrowheads="1"/>
            </p:cNvSpPr>
            <p:nvPr/>
          </p:nvSpPr>
          <p:spPr bwMode="auto">
            <a:xfrm>
              <a:off x="3188" y="1461"/>
              <a:ext cx="67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boreal   </a:t>
              </a:r>
            </a:p>
          </p:txBody>
        </p:sp>
        <p:sp>
          <p:nvSpPr>
            <p:cNvPr id="30744" name="Text Box 26"/>
            <p:cNvSpPr txBox="1">
              <a:spLocks noChangeArrowheads="1"/>
            </p:cNvSpPr>
            <p:nvPr/>
          </p:nvSpPr>
          <p:spPr bwMode="auto">
            <a:xfrm>
              <a:off x="3182" y="2185"/>
              <a:ext cx="8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temperate</a:t>
              </a:r>
            </a:p>
          </p:txBody>
        </p:sp>
        <p:sp>
          <p:nvSpPr>
            <p:cNvPr id="30745" name="Text Box 27"/>
            <p:cNvSpPr txBox="1">
              <a:spLocks noChangeArrowheads="1"/>
            </p:cNvSpPr>
            <p:nvPr/>
          </p:nvSpPr>
          <p:spPr bwMode="auto">
            <a:xfrm>
              <a:off x="3188" y="2951"/>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tropical </a:t>
              </a:r>
            </a:p>
          </p:txBody>
        </p:sp>
        <p:cxnSp>
          <p:nvCxnSpPr>
            <p:cNvPr id="30746" name="AutoShape 41"/>
            <p:cNvCxnSpPr>
              <a:cxnSpLocks noChangeShapeType="1"/>
              <a:stCxn id="30775" idx="3"/>
              <a:endCxn id="30744" idx="1"/>
            </p:cNvCxnSpPr>
            <p:nvPr/>
          </p:nvCxnSpPr>
          <p:spPr bwMode="auto">
            <a:xfrm>
              <a:off x="2993" y="2297"/>
              <a:ext cx="189" cy="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7" name="AutoShape 42"/>
            <p:cNvCxnSpPr>
              <a:cxnSpLocks noChangeShapeType="1"/>
              <a:stCxn id="30775" idx="3"/>
              <a:endCxn id="30743" idx="1"/>
            </p:cNvCxnSpPr>
            <p:nvPr/>
          </p:nvCxnSpPr>
          <p:spPr bwMode="auto">
            <a:xfrm flipV="1">
              <a:off x="2993" y="1576"/>
              <a:ext cx="195" cy="72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8" name="AutoShape 43"/>
            <p:cNvCxnSpPr>
              <a:cxnSpLocks noChangeShapeType="1"/>
              <a:stCxn id="30775" idx="3"/>
              <a:endCxn id="30745" idx="1"/>
            </p:cNvCxnSpPr>
            <p:nvPr/>
          </p:nvCxnSpPr>
          <p:spPr bwMode="auto">
            <a:xfrm>
              <a:off x="2993" y="2297"/>
              <a:ext cx="195" cy="77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9" name="AutoShape 56"/>
            <p:cNvCxnSpPr>
              <a:cxnSpLocks noChangeShapeType="1"/>
              <a:stCxn id="30776" idx="3"/>
              <a:endCxn id="30742" idx="1"/>
            </p:cNvCxnSpPr>
            <p:nvPr/>
          </p:nvCxnSpPr>
          <p:spPr bwMode="auto">
            <a:xfrm flipV="1">
              <a:off x="3042" y="3623"/>
              <a:ext cx="146" cy="15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0" name="AutoShape 57"/>
            <p:cNvCxnSpPr>
              <a:cxnSpLocks noChangeShapeType="1"/>
              <a:stCxn id="30776" idx="3"/>
              <a:endCxn id="30741" idx="1"/>
            </p:cNvCxnSpPr>
            <p:nvPr/>
          </p:nvCxnSpPr>
          <p:spPr bwMode="auto">
            <a:xfrm>
              <a:off x="3042" y="3777"/>
              <a:ext cx="146" cy="18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30728" name="Group 78"/>
          <p:cNvGrpSpPr>
            <a:grpSpLocks/>
          </p:cNvGrpSpPr>
          <p:nvPr/>
        </p:nvGrpSpPr>
        <p:grpSpPr bwMode="auto">
          <a:xfrm>
            <a:off x="7204075" y="1958975"/>
            <a:ext cx="1765300" cy="4549775"/>
            <a:chOff x="4478" y="1234"/>
            <a:chExt cx="1112" cy="2866"/>
          </a:xfrm>
        </p:grpSpPr>
        <p:sp>
          <p:nvSpPr>
            <p:cNvPr id="30730" name="Oval 60"/>
            <p:cNvSpPr>
              <a:spLocks noChangeArrowheads="1"/>
            </p:cNvSpPr>
            <p:nvPr/>
          </p:nvSpPr>
          <p:spPr bwMode="auto">
            <a:xfrm>
              <a:off x="5487" y="358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1" name="Oval 61"/>
            <p:cNvSpPr>
              <a:spLocks noChangeArrowheads="1"/>
            </p:cNvSpPr>
            <p:nvPr/>
          </p:nvSpPr>
          <p:spPr bwMode="auto">
            <a:xfrm>
              <a:off x="5487" y="3922"/>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2" name="Oval 62"/>
            <p:cNvSpPr>
              <a:spLocks noChangeArrowheads="1"/>
            </p:cNvSpPr>
            <p:nvPr/>
          </p:nvSpPr>
          <p:spPr bwMode="auto">
            <a:xfrm>
              <a:off x="5488" y="2872"/>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3" name="Oval 63"/>
            <p:cNvSpPr>
              <a:spLocks noChangeArrowheads="1"/>
            </p:cNvSpPr>
            <p:nvPr/>
          </p:nvSpPr>
          <p:spPr bwMode="auto">
            <a:xfrm>
              <a:off x="5488" y="320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4" name="Oval 64"/>
            <p:cNvSpPr>
              <a:spLocks noChangeArrowheads="1"/>
            </p:cNvSpPr>
            <p:nvPr/>
          </p:nvSpPr>
          <p:spPr bwMode="auto">
            <a:xfrm>
              <a:off x="5488" y="1234"/>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5" name="Oval 65"/>
            <p:cNvSpPr>
              <a:spLocks noChangeArrowheads="1"/>
            </p:cNvSpPr>
            <p:nvPr/>
          </p:nvSpPr>
          <p:spPr bwMode="auto">
            <a:xfrm>
              <a:off x="5488" y="1496"/>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6" name="Oval 66"/>
            <p:cNvSpPr>
              <a:spLocks noChangeArrowheads="1"/>
            </p:cNvSpPr>
            <p:nvPr/>
          </p:nvSpPr>
          <p:spPr bwMode="auto">
            <a:xfrm>
              <a:off x="5488" y="1752"/>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7" name="Oval 67"/>
            <p:cNvSpPr>
              <a:spLocks noChangeArrowheads="1"/>
            </p:cNvSpPr>
            <p:nvPr/>
          </p:nvSpPr>
          <p:spPr bwMode="auto">
            <a:xfrm>
              <a:off x="5488" y="206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8" name="Oval 68"/>
            <p:cNvSpPr>
              <a:spLocks noChangeArrowheads="1"/>
            </p:cNvSpPr>
            <p:nvPr/>
          </p:nvSpPr>
          <p:spPr bwMode="auto">
            <a:xfrm>
              <a:off x="5488" y="237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9" name="Oval 69"/>
            <p:cNvSpPr>
              <a:spLocks noChangeArrowheads="1"/>
            </p:cNvSpPr>
            <p:nvPr/>
          </p:nvSpPr>
          <p:spPr bwMode="auto">
            <a:xfrm>
              <a:off x="5488" y="262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40" name="Text Box 70"/>
            <p:cNvSpPr txBox="1">
              <a:spLocks noChangeArrowheads="1"/>
            </p:cNvSpPr>
            <p:nvPr/>
          </p:nvSpPr>
          <p:spPr bwMode="auto">
            <a:xfrm>
              <a:off x="4478" y="3466"/>
              <a:ext cx="68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6000">
                  <a:latin typeface="Arial Rounded MT Bold" charset="0"/>
                </a:rPr>
                <a:t>10</a:t>
              </a:r>
            </a:p>
          </p:txBody>
        </p:sp>
      </p:grpSp>
      <p:sp>
        <p:nvSpPr>
          <p:cNvPr id="30729" name="Text Box 76"/>
          <p:cNvSpPr txBox="1">
            <a:spLocks noChangeArrowheads="1"/>
          </p:cNvSpPr>
          <p:nvPr/>
        </p:nvSpPr>
        <p:spPr bwMode="auto">
          <a:xfrm>
            <a:off x="1" y="280988"/>
            <a:ext cx="91439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lvl="4" algn="ctr"/>
            <a:r>
              <a:rPr lang="en-US" sz="3600" b="1" dirty="0" smtClean="0"/>
              <a:t>Biodiversity and DGVMs</a:t>
            </a:r>
            <a:endParaRPr lang="en-US" sz="3600" b="1" dirty="0"/>
          </a:p>
        </p:txBody>
      </p:sp>
    </p:spTree>
    <p:extLst>
      <p:ext uri="{BB962C8B-B14F-4D97-AF65-F5344CB8AC3E}">
        <p14:creationId xmlns:p14="http://schemas.microsoft.com/office/powerpoint/2010/main" val="343948108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ChangeArrowheads="1"/>
          </p:cNvSpPr>
          <p:nvPr/>
        </p:nvSpPr>
        <p:spPr bwMode="auto">
          <a:xfrm>
            <a:off x="731838" y="796925"/>
            <a:ext cx="184150" cy="457200"/>
          </a:xfrm>
          <a:prstGeom prst="rect">
            <a:avLst/>
          </a:prstGeom>
          <a:noFill/>
          <a:ln w="9525">
            <a:noFill/>
            <a:miter lim="800000"/>
            <a:headEnd/>
            <a:tailEnd/>
          </a:ln>
        </p:spPr>
        <p:txBody>
          <a:bodyPr wrap="none">
            <a:spAutoFit/>
          </a:bodyPr>
          <a:lstStyle/>
          <a:p>
            <a:pPr eaLnBrk="0" hangingPunct="0"/>
            <a:endParaRPr lang="de-DE" sz="2400">
              <a:ea typeface="ＭＳ Ｐゴシック" pitchFamily="64" charset="-128"/>
            </a:endParaRPr>
          </a:p>
        </p:txBody>
      </p:sp>
      <p:sp>
        <p:nvSpPr>
          <p:cNvPr id="8196" name="Text Box 3"/>
          <p:cNvSpPr txBox="1">
            <a:spLocks noChangeArrowheads="1"/>
          </p:cNvSpPr>
          <p:nvPr/>
        </p:nvSpPr>
        <p:spPr bwMode="auto">
          <a:xfrm>
            <a:off x="417514" y="206935"/>
            <a:ext cx="2603948" cy="707886"/>
          </a:xfrm>
          <a:prstGeom prst="rect">
            <a:avLst/>
          </a:prstGeom>
          <a:noFill/>
          <a:ln w="9525">
            <a:noFill/>
            <a:miter lim="800000"/>
            <a:headEnd/>
            <a:tailEnd/>
          </a:ln>
        </p:spPr>
        <p:txBody>
          <a:bodyPr wrap="none">
            <a:spAutoFit/>
          </a:bodyPr>
          <a:lstStyle/>
          <a:p>
            <a:pPr algn="r" eaLnBrk="0" hangingPunct="0"/>
            <a:r>
              <a:rPr lang="en-US" sz="4000" b="1" dirty="0" smtClean="0">
                <a:solidFill>
                  <a:schemeClr val="accent2">
                    <a:lumMod val="75000"/>
                  </a:schemeClr>
                </a:solidFill>
                <a:latin typeface="+mj-lt"/>
                <a:ea typeface="ＭＳ Ｐゴシック" pitchFamily="64" charset="-128"/>
              </a:rPr>
              <a:t>Plant Traits</a:t>
            </a:r>
          </a:p>
        </p:txBody>
      </p:sp>
      <p:sp>
        <p:nvSpPr>
          <p:cNvPr id="8197" name="Text Box 4"/>
          <p:cNvSpPr txBox="1">
            <a:spLocks noChangeArrowheads="1"/>
          </p:cNvSpPr>
          <p:nvPr/>
        </p:nvSpPr>
        <p:spPr bwMode="auto">
          <a:xfrm>
            <a:off x="510024" y="2524374"/>
            <a:ext cx="1547732" cy="461665"/>
          </a:xfrm>
          <a:prstGeom prst="rect">
            <a:avLst/>
          </a:prstGeom>
          <a:noFill/>
          <a:ln w="9525">
            <a:noFill/>
            <a:miter lim="800000"/>
            <a:headEnd/>
            <a:tailEnd/>
          </a:ln>
        </p:spPr>
        <p:txBody>
          <a:bodyPr wrap="none">
            <a:spAutoFit/>
          </a:bodyPr>
          <a:lstStyle/>
          <a:p>
            <a:pPr algn="ctr" eaLnBrk="0" hangingPunct="0"/>
            <a:r>
              <a:rPr lang="en-US" sz="2400" b="1" dirty="0" smtClean="0">
                <a:ea typeface="ＭＳ Ｐゴシック" pitchFamily="64" charset="-128"/>
              </a:rPr>
              <a:t>Physiology</a:t>
            </a:r>
            <a:endParaRPr lang="en-US" sz="2400" b="1" dirty="0">
              <a:ea typeface="ＭＳ Ｐゴシック" pitchFamily="64" charset="-128"/>
            </a:endParaRPr>
          </a:p>
        </p:txBody>
      </p:sp>
      <p:sp>
        <p:nvSpPr>
          <p:cNvPr id="8198" name="Text Box 6"/>
          <p:cNvSpPr txBox="1">
            <a:spLocks noChangeArrowheads="1"/>
          </p:cNvSpPr>
          <p:nvPr/>
        </p:nvSpPr>
        <p:spPr bwMode="auto">
          <a:xfrm>
            <a:off x="4772901" y="2513864"/>
            <a:ext cx="1820242" cy="461665"/>
          </a:xfrm>
          <a:prstGeom prst="rect">
            <a:avLst/>
          </a:prstGeom>
          <a:noFill/>
          <a:ln w="9525">
            <a:noFill/>
            <a:miter lim="800000"/>
            <a:headEnd/>
            <a:tailEnd/>
          </a:ln>
        </p:spPr>
        <p:txBody>
          <a:bodyPr wrap="none">
            <a:spAutoFit/>
          </a:bodyPr>
          <a:lstStyle/>
          <a:p>
            <a:pPr algn="ctr" eaLnBrk="0" hangingPunct="0"/>
            <a:r>
              <a:rPr lang="en-US" sz="2400" b="1" dirty="0" smtClean="0">
                <a:ea typeface="ＭＳ Ｐゴシック" pitchFamily="64" charset="-128"/>
              </a:rPr>
              <a:t>Demography</a:t>
            </a:r>
            <a:endParaRPr lang="en-US" sz="2400" b="1" dirty="0">
              <a:ea typeface="ＭＳ Ｐゴシック" pitchFamily="64" charset="-128"/>
            </a:endParaRPr>
          </a:p>
        </p:txBody>
      </p:sp>
      <p:sp>
        <p:nvSpPr>
          <p:cNvPr id="8199" name="Text Box 7"/>
          <p:cNvSpPr txBox="1">
            <a:spLocks noChangeArrowheads="1"/>
          </p:cNvSpPr>
          <p:nvPr/>
        </p:nvSpPr>
        <p:spPr bwMode="auto">
          <a:xfrm>
            <a:off x="6980412" y="2513864"/>
            <a:ext cx="1515288" cy="461665"/>
          </a:xfrm>
          <a:prstGeom prst="rect">
            <a:avLst/>
          </a:prstGeom>
          <a:noFill/>
          <a:ln w="9525">
            <a:noFill/>
            <a:miter lim="800000"/>
            <a:headEnd/>
            <a:tailEnd/>
          </a:ln>
        </p:spPr>
        <p:txBody>
          <a:bodyPr wrap="none">
            <a:spAutoFit/>
          </a:bodyPr>
          <a:lstStyle/>
          <a:p>
            <a:pPr algn="ctr" eaLnBrk="0" hangingPunct="0"/>
            <a:r>
              <a:rPr lang="en-US" sz="2400" b="1" dirty="0" smtClean="0">
                <a:ea typeface="ＭＳ Ｐゴシック" pitchFamily="64" charset="-128"/>
              </a:rPr>
              <a:t>Ecosystem</a:t>
            </a:r>
            <a:endParaRPr lang="en-US" sz="2400" b="1" dirty="0">
              <a:ea typeface="ＭＳ Ｐゴシック" pitchFamily="64" charset="-128"/>
            </a:endParaRPr>
          </a:p>
        </p:txBody>
      </p:sp>
      <p:grpSp>
        <p:nvGrpSpPr>
          <p:cNvPr id="2" name="Group 2"/>
          <p:cNvGrpSpPr>
            <a:grpSpLocks/>
          </p:cNvGrpSpPr>
          <p:nvPr/>
        </p:nvGrpSpPr>
        <p:grpSpPr bwMode="auto">
          <a:xfrm>
            <a:off x="619350" y="1308295"/>
            <a:ext cx="1571625" cy="1116013"/>
            <a:chOff x="706" y="1266"/>
            <a:chExt cx="990" cy="703"/>
          </a:xfrm>
        </p:grpSpPr>
        <p:pic>
          <p:nvPicPr>
            <p:cNvPr id="8206" name="Picture 3" descr="Blatt1"/>
            <p:cNvPicPr>
              <a:picLocks noChangeAspect="1" noChangeArrowheads="1"/>
            </p:cNvPicPr>
            <p:nvPr/>
          </p:nvPicPr>
          <p:blipFill>
            <a:blip r:embed="rId3" cstate="print"/>
            <a:srcRect l="5283" t="15279" r="3018" b="13585"/>
            <a:stretch>
              <a:fillRect/>
            </a:stretch>
          </p:blipFill>
          <p:spPr bwMode="auto">
            <a:xfrm>
              <a:off x="706" y="1432"/>
              <a:ext cx="693" cy="537"/>
            </a:xfrm>
            <a:prstGeom prst="rect">
              <a:avLst/>
            </a:prstGeom>
            <a:noFill/>
            <a:ln w="9525">
              <a:noFill/>
              <a:miter lim="800000"/>
              <a:headEnd/>
              <a:tailEnd/>
            </a:ln>
          </p:spPr>
        </p:pic>
        <p:pic>
          <p:nvPicPr>
            <p:cNvPr id="8207" name="Picture 4" descr="chloroplast"/>
            <p:cNvPicPr>
              <a:picLocks noChangeAspect="1" noChangeArrowheads="1"/>
            </p:cNvPicPr>
            <p:nvPr/>
          </p:nvPicPr>
          <p:blipFill>
            <a:blip r:embed="rId4" cstate="print"/>
            <a:srcRect/>
            <a:stretch>
              <a:fillRect/>
            </a:stretch>
          </p:blipFill>
          <p:spPr bwMode="auto">
            <a:xfrm>
              <a:off x="1054" y="1266"/>
              <a:ext cx="642" cy="365"/>
            </a:xfrm>
            <a:prstGeom prst="rect">
              <a:avLst/>
            </a:prstGeom>
            <a:noFill/>
            <a:ln w="9525">
              <a:noFill/>
              <a:miter lim="800000"/>
              <a:headEnd/>
              <a:tailEnd/>
            </a:ln>
          </p:spPr>
        </p:pic>
      </p:grpSp>
      <p:pic>
        <p:nvPicPr>
          <p:cNvPr id="8203" name="Picture 5" descr="Tree Picture"/>
          <p:cNvPicPr>
            <a:picLocks noChangeAspect="1" noChangeArrowheads="1"/>
          </p:cNvPicPr>
          <p:nvPr/>
        </p:nvPicPr>
        <p:blipFill>
          <a:blip r:embed="rId5" cstate="print">
            <a:lum contrast="12000"/>
          </a:blip>
          <a:srcRect/>
          <a:stretch>
            <a:fillRect/>
          </a:stretch>
        </p:blipFill>
        <p:spPr bwMode="auto">
          <a:xfrm>
            <a:off x="3085492" y="1363076"/>
            <a:ext cx="927100" cy="1060450"/>
          </a:xfrm>
          <a:prstGeom prst="rect">
            <a:avLst/>
          </a:prstGeom>
          <a:noFill/>
          <a:ln w="9525">
            <a:noFill/>
            <a:miter lim="800000"/>
            <a:headEnd/>
            <a:tailEnd/>
          </a:ln>
        </p:spPr>
      </p:pic>
      <p:pic>
        <p:nvPicPr>
          <p:cNvPr id="8204" name="Picture 6" descr="SVS picture"/>
          <p:cNvPicPr>
            <a:picLocks noChangeAspect="1" noChangeArrowheads="1"/>
          </p:cNvPicPr>
          <p:nvPr/>
        </p:nvPicPr>
        <p:blipFill>
          <a:blip r:embed="rId6" cstate="print"/>
          <a:srcRect l="11258" t="4562" r="9946" b="2281"/>
          <a:stretch>
            <a:fillRect/>
          </a:stretch>
        </p:blipFill>
        <p:spPr bwMode="auto">
          <a:xfrm>
            <a:off x="7017641" y="1239105"/>
            <a:ext cx="1323975" cy="1250950"/>
          </a:xfrm>
          <a:prstGeom prst="rect">
            <a:avLst/>
          </a:prstGeom>
          <a:noFill/>
          <a:ln w="9525">
            <a:noFill/>
            <a:miter lim="800000"/>
            <a:headEnd/>
            <a:tailEnd/>
          </a:ln>
        </p:spPr>
      </p:pic>
      <p:sp>
        <p:nvSpPr>
          <p:cNvPr id="8205" name="Text Box 34"/>
          <p:cNvSpPr txBox="1">
            <a:spLocks noChangeArrowheads="1"/>
          </p:cNvSpPr>
          <p:nvPr/>
        </p:nvSpPr>
        <p:spPr bwMode="auto">
          <a:xfrm>
            <a:off x="2619199" y="2513109"/>
            <a:ext cx="1755609" cy="461665"/>
          </a:xfrm>
          <a:prstGeom prst="rect">
            <a:avLst/>
          </a:prstGeom>
          <a:noFill/>
          <a:ln w="9525">
            <a:noFill/>
            <a:miter lim="800000"/>
            <a:headEnd/>
            <a:tailEnd/>
          </a:ln>
        </p:spPr>
        <p:txBody>
          <a:bodyPr wrap="none">
            <a:spAutoFit/>
          </a:bodyPr>
          <a:lstStyle/>
          <a:p>
            <a:r>
              <a:rPr lang="de-DE" sz="2400" b="1" dirty="0" err="1" smtClean="0"/>
              <a:t>Morphology</a:t>
            </a:r>
            <a:endParaRPr lang="en-US" sz="2400" b="1" dirty="0"/>
          </a:p>
        </p:txBody>
      </p:sp>
      <p:sp>
        <p:nvSpPr>
          <p:cNvPr id="17" name="Textfeld 16"/>
          <p:cNvSpPr txBox="1"/>
          <p:nvPr/>
        </p:nvSpPr>
        <p:spPr>
          <a:xfrm>
            <a:off x="467774" y="2984753"/>
            <a:ext cx="2043252" cy="3108543"/>
          </a:xfrm>
          <a:prstGeom prst="rect">
            <a:avLst/>
          </a:prstGeom>
          <a:noFill/>
        </p:spPr>
        <p:txBody>
          <a:bodyPr wrap="none" rtlCol="0">
            <a:spAutoFit/>
          </a:bodyPr>
          <a:lstStyle/>
          <a:p>
            <a:r>
              <a:rPr lang="de-DE" sz="1400" dirty="0" smtClean="0"/>
              <a:t>Assimilation rate</a:t>
            </a:r>
          </a:p>
          <a:p>
            <a:r>
              <a:rPr lang="de-DE" sz="1400" dirty="0" err="1" smtClean="0"/>
              <a:t>Photosynthesis</a:t>
            </a:r>
            <a:r>
              <a:rPr lang="de-DE" sz="1400" dirty="0" smtClean="0"/>
              <a:t> type</a:t>
            </a:r>
          </a:p>
          <a:p>
            <a:r>
              <a:rPr lang="de-DE" sz="1400" dirty="0" smtClean="0"/>
              <a:t>Respiration </a:t>
            </a:r>
            <a:r>
              <a:rPr lang="de-DE" sz="1400" dirty="0" err="1" smtClean="0"/>
              <a:t>rates</a:t>
            </a:r>
            <a:endParaRPr lang="de-DE" sz="1400" dirty="0" smtClean="0"/>
          </a:p>
          <a:p>
            <a:r>
              <a:rPr lang="de-DE" sz="1400" dirty="0" err="1" smtClean="0"/>
              <a:t>Stomatal</a:t>
            </a:r>
            <a:r>
              <a:rPr lang="de-DE" sz="1400" dirty="0" smtClean="0"/>
              <a:t> </a:t>
            </a:r>
            <a:r>
              <a:rPr lang="de-DE" sz="1400" dirty="0" err="1" smtClean="0"/>
              <a:t>conductance</a:t>
            </a:r>
            <a:endParaRPr lang="de-DE" sz="1400" dirty="0" smtClean="0"/>
          </a:p>
          <a:p>
            <a:r>
              <a:rPr lang="de-DE" sz="1400" dirty="0" err="1" smtClean="0"/>
              <a:t>Leaf</a:t>
            </a:r>
            <a:r>
              <a:rPr lang="de-DE" sz="1400" dirty="0" smtClean="0"/>
              <a:t> </a:t>
            </a:r>
            <a:r>
              <a:rPr lang="de-DE" sz="1400" dirty="0" err="1" smtClean="0"/>
              <a:t>longevity</a:t>
            </a:r>
            <a:endParaRPr lang="de-DE" sz="1400" dirty="0" smtClean="0"/>
          </a:p>
          <a:p>
            <a:r>
              <a:rPr lang="de-DE" sz="1400" dirty="0" err="1" smtClean="0"/>
              <a:t>Nutrient</a:t>
            </a:r>
            <a:r>
              <a:rPr lang="de-DE" sz="1400" dirty="0" smtClean="0"/>
              <a:t> </a:t>
            </a:r>
            <a:r>
              <a:rPr lang="de-DE" sz="1400" dirty="0" err="1" smtClean="0"/>
              <a:t>concentrations</a:t>
            </a:r>
            <a:endParaRPr lang="de-DE" sz="1400" dirty="0" smtClean="0"/>
          </a:p>
          <a:p>
            <a:r>
              <a:rPr lang="de-DE" sz="1400" dirty="0" err="1" smtClean="0"/>
              <a:t>Secondary</a:t>
            </a:r>
            <a:r>
              <a:rPr lang="de-DE" sz="1400" dirty="0" smtClean="0"/>
              <a:t> </a:t>
            </a:r>
            <a:r>
              <a:rPr lang="de-DE" sz="1400" dirty="0" err="1" smtClean="0"/>
              <a:t>chemistry</a:t>
            </a:r>
            <a:endParaRPr lang="de-DE" sz="1400" dirty="0" smtClean="0"/>
          </a:p>
          <a:p>
            <a:r>
              <a:rPr lang="de-DE" sz="1400" dirty="0" smtClean="0"/>
              <a:t>Stomata </a:t>
            </a:r>
            <a:r>
              <a:rPr lang="de-DE" sz="1400" dirty="0" err="1" smtClean="0"/>
              <a:t>density</a:t>
            </a:r>
            <a:endParaRPr lang="de-DE" sz="1400" dirty="0" smtClean="0"/>
          </a:p>
          <a:p>
            <a:r>
              <a:rPr lang="de-DE" sz="1400" dirty="0" smtClean="0"/>
              <a:t>Frost </a:t>
            </a:r>
            <a:r>
              <a:rPr lang="de-DE" sz="1400" dirty="0" err="1" smtClean="0"/>
              <a:t>tolerance</a:t>
            </a:r>
            <a:endParaRPr lang="de-DE" sz="1400" dirty="0" smtClean="0"/>
          </a:p>
          <a:p>
            <a:r>
              <a:rPr lang="de-DE" sz="1400" dirty="0" err="1" smtClean="0"/>
              <a:t>Shade</a:t>
            </a:r>
            <a:r>
              <a:rPr lang="de-DE" sz="1400" dirty="0" smtClean="0"/>
              <a:t> </a:t>
            </a:r>
            <a:r>
              <a:rPr lang="de-DE" sz="1400" dirty="0" err="1" smtClean="0"/>
              <a:t>tolerance</a:t>
            </a:r>
            <a:endParaRPr lang="de-DE" sz="1400" dirty="0" smtClean="0"/>
          </a:p>
          <a:p>
            <a:r>
              <a:rPr lang="de-DE" sz="1400" dirty="0" err="1" smtClean="0"/>
              <a:t>Nutrient</a:t>
            </a:r>
            <a:r>
              <a:rPr lang="de-DE" sz="1400" dirty="0" smtClean="0"/>
              <a:t> </a:t>
            </a:r>
            <a:r>
              <a:rPr lang="de-DE" sz="1400" dirty="0" err="1" smtClean="0"/>
              <a:t>acquisition</a:t>
            </a:r>
            <a:r>
              <a:rPr lang="de-DE" sz="1400" dirty="0" smtClean="0"/>
              <a:t> </a:t>
            </a:r>
            <a:r>
              <a:rPr lang="de-DE" sz="1400" dirty="0" err="1" smtClean="0"/>
              <a:t>rates</a:t>
            </a:r>
            <a:endParaRPr lang="de-DE" sz="1400" dirty="0" smtClean="0"/>
          </a:p>
          <a:p>
            <a:r>
              <a:rPr lang="de-DE" sz="1400" dirty="0" err="1" smtClean="0"/>
              <a:t>Retranslocation</a:t>
            </a:r>
            <a:endParaRPr lang="de-DE" sz="1400" dirty="0" smtClean="0"/>
          </a:p>
          <a:p>
            <a:r>
              <a:rPr lang="de-DE" sz="1400" dirty="0" smtClean="0"/>
              <a:t>N-</a:t>
            </a:r>
            <a:r>
              <a:rPr lang="de-DE" sz="1400" dirty="0" err="1" smtClean="0"/>
              <a:t>fixation</a:t>
            </a:r>
            <a:r>
              <a:rPr lang="de-DE" sz="1400" dirty="0" smtClean="0"/>
              <a:t> </a:t>
            </a:r>
            <a:r>
              <a:rPr lang="de-DE" sz="1400" dirty="0" err="1" smtClean="0"/>
              <a:t>capacity</a:t>
            </a:r>
            <a:endParaRPr lang="de-DE" sz="1400" dirty="0" smtClean="0"/>
          </a:p>
          <a:p>
            <a:r>
              <a:rPr lang="de-DE" sz="1400" dirty="0" smtClean="0"/>
              <a:t>…</a:t>
            </a:r>
            <a:endParaRPr lang="de-DE" dirty="0"/>
          </a:p>
        </p:txBody>
      </p:sp>
      <p:sp>
        <p:nvSpPr>
          <p:cNvPr id="18" name="Textfeld 17"/>
          <p:cNvSpPr txBox="1"/>
          <p:nvPr/>
        </p:nvSpPr>
        <p:spPr>
          <a:xfrm>
            <a:off x="2626804" y="2984753"/>
            <a:ext cx="2044086" cy="2893100"/>
          </a:xfrm>
          <a:prstGeom prst="rect">
            <a:avLst/>
          </a:prstGeom>
          <a:noFill/>
        </p:spPr>
        <p:txBody>
          <a:bodyPr wrap="square" rtlCol="0">
            <a:spAutoFit/>
          </a:bodyPr>
          <a:lstStyle/>
          <a:p>
            <a:r>
              <a:rPr lang="de-DE" sz="1400" dirty="0" err="1" smtClean="0"/>
              <a:t>Specific</a:t>
            </a:r>
            <a:r>
              <a:rPr lang="de-DE" sz="1400" dirty="0" smtClean="0"/>
              <a:t> </a:t>
            </a:r>
            <a:r>
              <a:rPr lang="de-DE" sz="1400" dirty="0" err="1" smtClean="0"/>
              <a:t>leaf</a:t>
            </a:r>
            <a:r>
              <a:rPr lang="de-DE" sz="1400" dirty="0" smtClean="0"/>
              <a:t> </a:t>
            </a:r>
            <a:r>
              <a:rPr lang="de-DE" sz="1400" dirty="0" err="1" smtClean="0"/>
              <a:t>area</a:t>
            </a:r>
            <a:endParaRPr lang="de-DE" sz="1400" dirty="0" smtClean="0"/>
          </a:p>
          <a:p>
            <a:r>
              <a:rPr lang="de-DE" sz="1400" dirty="0" err="1" smtClean="0"/>
              <a:t>Leaf</a:t>
            </a:r>
            <a:r>
              <a:rPr lang="de-DE" sz="1400" dirty="0" smtClean="0"/>
              <a:t> </a:t>
            </a:r>
            <a:r>
              <a:rPr lang="de-DE" sz="1400" dirty="0" err="1" smtClean="0"/>
              <a:t>density</a:t>
            </a:r>
            <a:endParaRPr lang="de-DE" sz="1400" dirty="0" smtClean="0"/>
          </a:p>
          <a:p>
            <a:r>
              <a:rPr lang="de-DE" sz="1400" dirty="0" err="1" smtClean="0"/>
              <a:t>Leaf</a:t>
            </a:r>
            <a:r>
              <a:rPr lang="de-DE" sz="1400" dirty="0" smtClean="0"/>
              <a:t> form</a:t>
            </a:r>
          </a:p>
          <a:p>
            <a:r>
              <a:rPr lang="de-DE" sz="1400" dirty="0" smtClean="0"/>
              <a:t>Wood </a:t>
            </a:r>
            <a:r>
              <a:rPr lang="de-DE" sz="1400" dirty="0" err="1" smtClean="0"/>
              <a:t>density</a:t>
            </a:r>
            <a:endParaRPr lang="de-DE" sz="1400" dirty="0" smtClean="0"/>
          </a:p>
          <a:p>
            <a:r>
              <a:rPr lang="de-DE" sz="1400" dirty="0" err="1" smtClean="0"/>
              <a:t>Vessel</a:t>
            </a:r>
            <a:r>
              <a:rPr lang="de-DE" sz="1400" dirty="0" smtClean="0"/>
              <a:t> </a:t>
            </a:r>
            <a:r>
              <a:rPr lang="de-DE" sz="1400" dirty="0" err="1" smtClean="0"/>
              <a:t>diameter</a:t>
            </a:r>
            <a:endParaRPr lang="de-DE" sz="1400" dirty="0" smtClean="0"/>
          </a:p>
          <a:p>
            <a:r>
              <a:rPr lang="de-DE" sz="1400" dirty="0" err="1" smtClean="0"/>
              <a:t>Sapwood</a:t>
            </a:r>
            <a:r>
              <a:rPr lang="de-DE" sz="1400" dirty="0" smtClean="0"/>
              <a:t> </a:t>
            </a:r>
            <a:r>
              <a:rPr lang="de-DE" sz="1400" dirty="0" err="1" smtClean="0"/>
              <a:t>fraction</a:t>
            </a:r>
            <a:endParaRPr lang="de-DE" sz="1400" dirty="0" smtClean="0"/>
          </a:p>
          <a:p>
            <a:r>
              <a:rPr lang="de-DE" sz="1400" dirty="0" smtClean="0"/>
              <a:t>Maximum </a:t>
            </a:r>
            <a:r>
              <a:rPr lang="de-DE" sz="1400" dirty="0" err="1" smtClean="0"/>
              <a:t>rooting</a:t>
            </a:r>
            <a:r>
              <a:rPr lang="de-DE" sz="1400" dirty="0" smtClean="0"/>
              <a:t> </a:t>
            </a:r>
            <a:r>
              <a:rPr lang="de-DE" sz="1400" dirty="0" err="1" smtClean="0"/>
              <a:t>depth</a:t>
            </a:r>
            <a:endParaRPr lang="de-DE" sz="1400" dirty="0" smtClean="0"/>
          </a:p>
          <a:p>
            <a:r>
              <a:rPr lang="de-DE" sz="1400" dirty="0" err="1" smtClean="0"/>
              <a:t>Specific</a:t>
            </a:r>
            <a:r>
              <a:rPr lang="de-DE" sz="1400" dirty="0" smtClean="0"/>
              <a:t> </a:t>
            </a:r>
            <a:r>
              <a:rPr lang="de-DE" sz="1400" dirty="0" err="1" smtClean="0"/>
              <a:t>root</a:t>
            </a:r>
            <a:r>
              <a:rPr lang="de-DE" sz="1400" dirty="0" smtClean="0"/>
              <a:t> </a:t>
            </a:r>
            <a:r>
              <a:rPr lang="de-DE" sz="1400" dirty="0" err="1" smtClean="0"/>
              <a:t>length</a:t>
            </a:r>
            <a:endParaRPr lang="de-DE" sz="1400" dirty="0" smtClean="0"/>
          </a:p>
          <a:p>
            <a:r>
              <a:rPr lang="de-DE" sz="1400" dirty="0" smtClean="0"/>
              <a:t>Max. </a:t>
            </a:r>
            <a:r>
              <a:rPr lang="de-DE" sz="1400" dirty="0" err="1" smtClean="0"/>
              <a:t>height</a:t>
            </a:r>
            <a:endParaRPr lang="de-DE" sz="1400" dirty="0" smtClean="0"/>
          </a:p>
          <a:p>
            <a:r>
              <a:rPr lang="de-DE" sz="1400" dirty="0" smtClean="0"/>
              <a:t>Max. </a:t>
            </a:r>
            <a:r>
              <a:rPr lang="de-DE" sz="1400" dirty="0" err="1" smtClean="0"/>
              <a:t>diameter</a:t>
            </a:r>
            <a:endParaRPr lang="de-DE" sz="1400" dirty="0" smtClean="0"/>
          </a:p>
          <a:p>
            <a:r>
              <a:rPr lang="de-DE" sz="1400" dirty="0" smtClean="0"/>
              <a:t>Bark </a:t>
            </a:r>
            <a:r>
              <a:rPr lang="de-DE" sz="1400" dirty="0" err="1" smtClean="0"/>
              <a:t>thickness</a:t>
            </a:r>
            <a:endParaRPr lang="de-DE" sz="1400" dirty="0" smtClean="0"/>
          </a:p>
          <a:p>
            <a:r>
              <a:rPr lang="de-DE" sz="1400" dirty="0" err="1" smtClean="0"/>
              <a:t>Crown</a:t>
            </a:r>
            <a:r>
              <a:rPr lang="de-DE" sz="1400" dirty="0" smtClean="0"/>
              <a:t> </a:t>
            </a:r>
            <a:r>
              <a:rPr lang="de-DE" sz="1400" dirty="0" err="1" smtClean="0"/>
              <a:t>transparency</a:t>
            </a:r>
            <a:endParaRPr lang="de-DE" sz="1400" dirty="0" smtClean="0"/>
          </a:p>
          <a:p>
            <a:r>
              <a:rPr lang="de-DE" sz="1400" dirty="0" smtClean="0"/>
              <a:t>…</a:t>
            </a:r>
            <a:endParaRPr lang="de-DE" dirty="0"/>
          </a:p>
        </p:txBody>
      </p:sp>
      <p:sp>
        <p:nvSpPr>
          <p:cNvPr id="19" name="Textfeld 18"/>
          <p:cNvSpPr txBox="1"/>
          <p:nvPr/>
        </p:nvSpPr>
        <p:spPr>
          <a:xfrm>
            <a:off x="4744629" y="2984753"/>
            <a:ext cx="1855123" cy="3108543"/>
          </a:xfrm>
          <a:prstGeom prst="rect">
            <a:avLst/>
          </a:prstGeom>
          <a:noFill/>
        </p:spPr>
        <p:txBody>
          <a:bodyPr wrap="none" rtlCol="0">
            <a:spAutoFit/>
          </a:bodyPr>
          <a:lstStyle/>
          <a:p>
            <a:r>
              <a:rPr lang="de-DE" sz="1400" dirty="0" err="1" smtClean="0"/>
              <a:t>Longevity</a:t>
            </a:r>
            <a:endParaRPr lang="de-DE" sz="1400" dirty="0" smtClean="0"/>
          </a:p>
          <a:p>
            <a:r>
              <a:rPr lang="de-DE" sz="1400" dirty="0" err="1" smtClean="0"/>
              <a:t>Mortality</a:t>
            </a:r>
            <a:r>
              <a:rPr lang="de-DE" sz="1400" dirty="0" smtClean="0"/>
              <a:t> rate</a:t>
            </a:r>
          </a:p>
          <a:p>
            <a:r>
              <a:rPr lang="de-DE" sz="1400" dirty="0" err="1" smtClean="0"/>
              <a:t>Fire</a:t>
            </a:r>
            <a:r>
              <a:rPr lang="de-DE" sz="1400" dirty="0" smtClean="0"/>
              <a:t> </a:t>
            </a:r>
            <a:r>
              <a:rPr lang="de-DE" sz="1400" dirty="0" err="1" smtClean="0"/>
              <a:t>resistance</a:t>
            </a:r>
            <a:endParaRPr lang="de-DE" sz="1400" dirty="0" smtClean="0"/>
          </a:p>
          <a:p>
            <a:r>
              <a:rPr lang="de-DE" sz="1400" dirty="0" smtClean="0"/>
              <a:t>Relative </a:t>
            </a:r>
            <a:r>
              <a:rPr lang="de-DE" sz="1400" dirty="0" err="1" smtClean="0"/>
              <a:t>growth</a:t>
            </a:r>
            <a:r>
              <a:rPr lang="de-DE" sz="1400" dirty="0" smtClean="0"/>
              <a:t> rate</a:t>
            </a:r>
          </a:p>
          <a:p>
            <a:r>
              <a:rPr lang="de-DE" sz="1400" dirty="0" err="1" smtClean="0"/>
              <a:t>Seed</a:t>
            </a:r>
            <a:r>
              <a:rPr lang="de-DE" sz="1400" dirty="0" smtClean="0"/>
              <a:t> </a:t>
            </a:r>
            <a:r>
              <a:rPr lang="de-DE" sz="1400" dirty="0" err="1" smtClean="0"/>
              <a:t>mass</a:t>
            </a:r>
            <a:endParaRPr lang="de-DE" sz="1400" dirty="0" smtClean="0"/>
          </a:p>
          <a:p>
            <a:r>
              <a:rPr lang="de-DE" sz="1400" dirty="0" err="1" smtClean="0"/>
              <a:t>Seed</a:t>
            </a:r>
            <a:r>
              <a:rPr lang="de-DE" sz="1400" dirty="0" smtClean="0"/>
              <a:t> terminal </a:t>
            </a:r>
            <a:r>
              <a:rPr lang="de-DE" sz="1400" dirty="0" err="1" smtClean="0"/>
              <a:t>velocity</a:t>
            </a:r>
            <a:endParaRPr lang="de-DE" sz="1400" dirty="0" smtClean="0"/>
          </a:p>
          <a:p>
            <a:r>
              <a:rPr lang="de-DE" sz="1400" dirty="0" err="1" smtClean="0"/>
              <a:t>Seed</a:t>
            </a:r>
            <a:r>
              <a:rPr lang="de-DE" sz="1400" dirty="0" smtClean="0"/>
              <a:t> </a:t>
            </a:r>
            <a:r>
              <a:rPr lang="de-DE" sz="1400" dirty="0" err="1" smtClean="0"/>
              <a:t>longevity</a:t>
            </a:r>
            <a:endParaRPr lang="de-DE" sz="1400" dirty="0" smtClean="0"/>
          </a:p>
          <a:p>
            <a:r>
              <a:rPr lang="de-DE" sz="1400" dirty="0" err="1" smtClean="0"/>
              <a:t>Serotiny</a:t>
            </a:r>
            <a:endParaRPr lang="de-DE" sz="1400" dirty="0" smtClean="0"/>
          </a:p>
          <a:p>
            <a:r>
              <a:rPr lang="de-DE" sz="1400" dirty="0" smtClean="0"/>
              <a:t>Time </a:t>
            </a:r>
            <a:r>
              <a:rPr lang="de-DE" sz="1400" dirty="0" err="1" smtClean="0"/>
              <a:t>to</a:t>
            </a:r>
            <a:r>
              <a:rPr lang="de-DE" sz="1400" dirty="0" smtClean="0"/>
              <a:t> </a:t>
            </a:r>
            <a:r>
              <a:rPr lang="de-DE" sz="1400" dirty="0" err="1" smtClean="0"/>
              <a:t>maturity</a:t>
            </a:r>
            <a:endParaRPr lang="de-DE" sz="1400" dirty="0" smtClean="0"/>
          </a:p>
          <a:p>
            <a:r>
              <a:rPr lang="de-DE" sz="1400" dirty="0" err="1" smtClean="0"/>
              <a:t>Fecundity</a:t>
            </a:r>
            <a:endParaRPr lang="de-DE" sz="1400" dirty="0" smtClean="0"/>
          </a:p>
          <a:p>
            <a:r>
              <a:rPr lang="de-DE" sz="1400" dirty="0" smtClean="0"/>
              <a:t>Mast </a:t>
            </a:r>
            <a:r>
              <a:rPr lang="de-DE" sz="1400" dirty="0" err="1" smtClean="0"/>
              <a:t>cycles</a:t>
            </a:r>
            <a:endParaRPr lang="de-DE" sz="1400" dirty="0" smtClean="0"/>
          </a:p>
          <a:p>
            <a:r>
              <a:rPr lang="de-DE" sz="1400" dirty="0" err="1" smtClean="0"/>
              <a:t>Resprouting</a:t>
            </a:r>
            <a:r>
              <a:rPr lang="de-DE" sz="1400" dirty="0" smtClean="0"/>
              <a:t> </a:t>
            </a:r>
            <a:r>
              <a:rPr lang="de-DE" sz="1400" dirty="0" err="1" smtClean="0"/>
              <a:t>capacity</a:t>
            </a:r>
            <a:endParaRPr lang="de-DE" sz="1400" dirty="0" smtClean="0"/>
          </a:p>
          <a:p>
            <a:r>
              <a:rPr lang="de-DE" sz="1400" dirty="0" smtClean="0"/>
              <a:t>…</a:t>
            </a:r>
          </a:p>
          <a:p>
            <a:endParaRPr lang="de-DE" sz="1400" dirty="0" smtClean="0"/>
          </a:p>
        </p:txBody>
      </p:sp>
      <p:sp>
        <p:nvSpPr>
          <p:cNvPr id="20" name="Textfeld 19"/>
          <p:cNvSpPr txBox="1"/>
          <p:nvPr/>
        </p:nvSpPr>
        <p:spPr>
          <a:xfrm>
            <a:off x="6882123" y="2981270"/>
            <a:ext cx="2082365" cy="1815882"/>
          </a:xfrm>
          <a:prstGeom prst="rect">
            <a:avLst/>
          </a:prstGeom>
          <a:noFill/>
        </p:spPr>
        <p:txBody>
          <a:bodyPr wrap="none" rtlCol="0">
            <a:spAutoFit/>
          </a:bodyPr>
          <a:lstStyle/>
          <a:p>
            <a:r>
              <a:rPr lang="de-DE" sz="1400" dirty="0" err="1" smtClean="0"/>
              <a:t>Leaf</a:t>
            </a:r>
            <a:r>
              <a:rPr lang="de-DE" sz="1400" dirty="0" smtClean="0"/>
              <a:t> </a:t>
            </a:r>
            <a:r>
              <a:rPr lang="de-DE" sz="1400" dirty="0" err="1" smtClean="0"/>
              <a:t>decomposition</a:t>
            </a:r>
            <a:r>
              <a:rPr lang="de-DE" sz="1400" dirty="0" smtClean="0"/>
              <a:t> rate</a:t>
            </a:r>
          </a:p>
          <a:p>
            <a:r>
              <a:rPr lang="de-DE" sz="1400" dirty="0" smtClean="0"/>
              <a:t>Wood </a:t>
            </a:r>
            <a:r>
              <a:rPr lang="de-DE" sz="1400" dirty="0" err="1" smtClean="0"/>
              <a:t>decomposition</a:t>
            </a:r>
            <a:r>
              <a:rPr lang="de-DE" sz="1400" dirty="0" smtClean="0"/>
              <a:t> rate</a:t>
            </a:r>
          </a:p>
          <a:p>
            <a:r>
              <a:rPr lang="de-DE" sz="1400" dirty="0" err="1" smtClean="0"/>
              <a:t>Interception</a:t>
            </a:r>
            <a:endParaRPr lang="de-DE" sz="1400" dirty="0" smtClean="0"/>
          </a:p>
          <a:p>
            <a:r>
              <a:rPr lang="de-DE" sz="1400" dirty="0" err="1" smtClean="0"/>
              <a:t>Mycorrhizal</a:t>
            </a:r>
            <a:r>
              <a:rPr lang="de-DE" sz="1400" dirty="0" smtClean="0"/>
              <a:t> </a:t>
            </a:r>
            <a:r>
              <a:rPr lang="de-DE" sz="1400" dirty="0" err="1" smtClean="0"/>
              <a:t>assocation</a:t>
            </a:r>
            <a:endParaRPr lang="de-DE" sz="1400" dirty="0" smtClean="0"/>
          </a:p>
          <a:p>
            <a:r>
              <a:rPr lang="de-DE" sz="1400" dirty="0" smtClean="0"/>
              <a:t>VOC </a:t>
            </a:r>
            <a:r>
              <a:rPr lang="de-DE" sz="1400" dirty="0" err="1" smtClean="0"/>
              <a:t>emission</a:t>
            </a:r>
            <a:endParaRPr lang="de-DE" sz="1400" dirty="0" smtClean="0"/>
          </a:p>
          <a:p>
            <a:r>
              <a:rPr lang="de-DE" sz="1400" dirty="0" err="1" smtClean="0"/>
              <a:t>Palatability</a:t>
            </a:r>
            <a:endParaRPr lang="de-DE" sz="1400" dirty="0" smtClean="0"/>
          </a:p>
          <a:p>
            <a:r>
              <a:rPr lang="de-DE" sz="1400" dirty="0" err="1" smtClean="0"/>
              <a:t>Browsing</a:t>
            </a:r>
            <a:r>
              <a:rPr lang="de-DE" sz="1400" dirty="0" smtClean="0"/>
              <a:t> </a:t>
            </a:r>
            <a:r>
              <a:rPr lang="de-DE" sz="1400" dirty="0" err="1" smtClean="0"/>
              <a:t>susceptibility</a:t>
            </a:r>
            <a:endParaRPr lang="de-DE" sz="1400" dirty="0" smtClean="0"/>
          </a:p>
          <a:p>
            <a:r>
              <a:rPr lang="de-DE" sz="1400" dirty="0" smtClean="0"/>
              <a:t>…</a:t>
            </a:r>
            <a:endParaRPr lang="de-DE" dirty="0"/>
          </a:p>
        </p:txBody>
      </p:sp>
      <p:pic>
        <p:nvPicPr>
          <p:cNvPr id="21" name="Picture 5" descr="Tree Picture"/>
          <p:cNvPicPr>
            <a:picLocks noChangeAspect="1" noChangeArrowheads="1"/>
          </p:cNvPicPr>
          <p:nvPr/>
        </p:nvPicPr>
        <p:blipFill>
          <a:blip r:embed="rId7" cstate="print">
            <a:lum contrast="12000"/>
          </a:blip>
          <a:srcRect/>
          <a:stretch>
            <a:fillRect/>
          </a:stretch>
        </p:blipFill>
        <p:spPr bwMode="auto">
          <a:xfrm flipH="1">
            <a:off x="4844422" y="2089839"/>
            <a:ext cx="287338" cy="328667"/>
          </a:xfrm>
          <a:prstGeom prst="rect">
            <a:avLst/>
          </a:prstGeom>
          <a:noFill/>
          <a:ln w="9525">
            <a:noFill/>
            <a:miter lim="800000"/>
            <a:headEnd/>
            <a:tailEnd/>
          </a:ln>
        </p:spPr>
      </p:pic>
      <p:pic>
        <p:nvPicPr>
          <p:cNvPr id="22" name="Picture 5" descr="Tree Picture"/>
          <p:cNvPicPr>
            <a:picLocks noChangeAspect="1" noChangeArrowheads="1"/>
          </p:cNvPicPr>
          <p:nvPr/>
        </p:nvPicPr>
        <p:blipFill>
          <a:blip r:embed="rId8" cstate="print">
            <a:lum contrast="12000"/>
          </a:blip>
          <a:srcRect/>
          <a:stretch>
            <a:fillRect/>
          </a:stretch>
        </p:blipFill>
        <p:spPr bwMode="auto">
          <a:xfrm flipH="1">
            <a:off x="5165932" y="1835935"/>
            <a:ext cx="513910" cy="587827"/>
          </a:xfrm>
          <a:prstGeom prst="rect">
            <a:avLst/>
          </a:prstGeom>
          <a:noFill/>
          <a:ln w="9525">
            <a:noFill/>
            <a:miter lim="800000"/>
            <a:headEnd/>
            <a:tailEnd/>
          </a:ln>
        </p:spPr>
      </p:pic>
      <p:pic>
        <p:nvPicPr>
          <p:cNvPr id="23" name="Picture 5" descr="Tree Picture"/>
          <p:cNvPicPr>
            <a:picLocks noChangeAspect="1" noChangeArrowheads="1"/>
          </p:cNvPicPr>
          <p:nvPr/>
        </p:nvPicPr>
        <p:blipFill>
          <a:blip r:embed="rId9" cstate="print">
            <a:lum contrast="12000"/>
          </a:blip>
          <a:srcRect/>
          <a:stretch>
            <a:fillRect/>
          </a:stretch>
        </p:blipFill>
        <p:spPr bwMode="auto">
          <a:xfrm flipH="1">
            <a:off x="5677337" y="1438200"/>
            <a:ext cx="866226" cy="990818"/>
          </a:xfrm>
          <a:prstGeom prst="rect">
            <a:avLst/>
          </a:prstGeom>
          <a:noFill/>
          <a:ln w="9525">
            <a:noFill/>
            <a:miter lim="800000"/>
            <a:headEnd/>
            <a:tailEnd/>
          </a:ln>
        </p:spPr>
      </p:pic>
    </p:spTree>
    <p:extLst>
      <p:ext uri="{BB962C8B-B14F-4D97-AF65-F5344CB8AC3E}">
        <p14:creationId xmlns:p14="http://schemas.microsoft.com/office/powerpoint/2010/main" val="375748225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txBox="1">
            <a:spLocks noChangeArrowheads="1"/>
          </p:cNvSpPr>
          <p:nvPr/>
        </p:nvSpPr>
        <p:spPr bwMode="auto">
          <a:xfrm>
            <a:off x="2366963" y="1093788"/>
            <a:ext cx="3330575" cy="1143000"/>
          </a:xfrm>
          <a:prstGeom prst="rect">
            <a:avLst/>
          </a:prstGeom>
          <a:noFill/>
          <a:ln w="9525">
            <a:noFill/>
            <a:miter lim="800000"/>
            <a:headEnd/>
            <a:tailEnd/>
          </a:ln>
        </p:spPr>
        <p:txBody>
          <a:bodyPr anchor="ctr">
            <a:prstTxWarp prst="textNoShape">
              <a:avLst/>
            </a:prstTxWarp>
          </a:bodyPr>
          <a:lstStyle/>
          <a:p>
            <a:pPr>
              <a:lnSpc>
                <a:spcPct val="110000"/>
              </a:lnSpc>
            </a:pPr>
            <a:r>
              <a:rPr lang="en-US" sz="1600"/>
              <a:t>Fast Track Initiative on Refining Plant Functional Classifications</a:t>
            </a:r>
          </a:p>
        </p:txBody>
      </p:sp>
      <p:sp>
        <p:nvSpPr>
          <p:cNvPr id="36867" name="Text Box 3"/>
          <p:cNvSpPr txBox="1">
            <a:spLocks noChangeArrowheads="1"/>
          </p:cNvSpPr>
          <p:nvPr/>
        </p:nvSpPr>
        <p:spPr bwMode="auto">
          <a:xfrm>
            <a:off x="2065338" y="2160588"/>
            <a:ext cx="2022475" cy="1984375"/>
          </a:xfrm>
          <a:prstGeom prst="rect">
            <a:avLst/>
          </a:prstGeom>
          <a:noFill/>
          <a:ln w="9525">
            <a:noFill/>
            <a:miter lim="800000"/>
            <a:headEnd/>
            <a:tailEnd/>
          </a:ln>
        </p:spPr>
        <p:txBody>
          <a:bodyPr>
            <a:prstTxWarp prst="textNoShape">
              <a:avLst/>
            </a:prstTxWarp>
            <a:spAutoFit/>
          </a:bodyPr>
          <a:lstStyle/>
          <a:p>
            <a:r>
              <a:rPr lang="en-US" sz="2200" b="1" dirty="0">
                <a:solidFill>
                  <a:srgbClr val="0070C0"/>
                </a:solidFill>
                <a:latin typeface="Calibri"/>
                <a:cs typeface="Calibri"/>
              </a:rPr>
              <a:t>Sandra </a:t>
            </a:r>
            <a:r>
              <a:rPr lang="en-US" sz="2200" b="1" dirty="0" err="1" smtClean="0">
                <a:solidFill>
                  <a:srgbClr val="0070C0"/>
                </a:solidFill>
                <a:latin typeface="Calibri"/>
                <a:cs typeface="Calibri"/>
              </a:rPr>
              <a:t>Díaz</a:t>
            </a:r>
            <a:r>
              <a:rPr lang="de-DE" sz="2200" b="1" dirty="0" smtClean="0">
                <a:solidFill>
                  <a:srgbClr val="0070C0"/>
                </a:solidFill>
                <a:latin typeface="Calibri"/>
                <a:cs typeface="Calibri"/>
              </a:rPr>
              <a:t> </a:t>
            </a:r>
            <a:endParaRPr lang="en-US" sz="2200" b="1" dirty="0">
              <a:solidFill>
                <a:srgbClr val="0070C0"/>
              </a:solidFill>
              <a:latin typeface="Calibri"/>
              <a:cs typeface="Calibri"/>
            </a:endParaRPr>
          </a:p>
          <a:p>
            <a:r>
              <a:rPr lang="en-US" sz="2200" b="1" dirty="0">
                <a:solidFill>
                  <a:srgbClr val="0070C0"/>
                </a:solidFill>
                <a:latin typeface="Calibri"/>
                <a:cs typeface="Calibri"/>
              </a:rPr>
              <a:t>Sandra </a:t>
            </a:r>
            <a:r>
              <a:rPr lang="en-US" sz="2200" b="1" dirty="0" err="1">
                <a:solidFill>
                  <a:srgbClr val="0070C0"/>
                </a:solidFill>
                <a:latin typeface="Calibri"/>
                <a:cs typeface="Calibri"/>
              </a:rPr>
              <a:t>Lavorel</a:t>
            </a:r>
            <a:r>
              <a:rPr lang="en-US" sz="2200" b="1" dirty="0">
                <a:solidFill>
                  <a:srgbClr val="0070C0"/>
                </a:solidFill>
                <a:latin typeface="Calibri"/>
                <a:cs typeface="Calibri"/>
              </a:rPr>
              <a:t> </a:t>
            </a:r>
          </a:p>
          <a:p>
            <a:r>
              <a:rPr lang="en-US" sz="2200" b="1" dirty="0">
                <a:solidFill>
                  <a:srgbClr val="0070C0"/>
                </a:solidFill>
                <a:latin typeface="Calibri"/>
                <a:cs typeface="Calibri"/>
              </a:rPr>
              <a:t>Colin Prentice</a:t>
            </a:r>
            <a:endParaRPr lang="en-US" sz="2200" b="1" dirty="0">
              <a:solidFill>
                <a:srgbClr val="0070C0"/>
              </a:solidFill>
              <a:latin typeface="Calibri"/>
              <a:ea typeface="ヒラギノ角ゴ Pro W3" charset="-128"/>
              <a:cs typeface="Calibri"/>
            </a:endParaRPr>
          </a:p>
          <a:p>
            <a:r>
              <a:rPr lang="en-US" sz="2200" b="1" dirty="0">
                <a:solidFill>
                  <a:srgbClr val="0070C0"/>
                </a:solidFill>
                <a:latin typeface="Calibri"/>
                <a:ea typeface="ヒラギノ角ゴ Pro W3" charset="-128"/>
                <a:cs typeface="Calibri"/>
              </a:rPr>
              <a:t>Paul </a:t>
            </a:r>
            <a:r>
              <a:rPr lang="en-US" sz="2200" b="1" dirty="0" err="1">
                <a:solidFill>
                  <a:srgbClr val="0070C0"/>
                </a:solidFill>
                <a:latin typeface="Calibri"/>
                <a:ea typeface="ヒラギノ角ゴ Pro W3" charset="-128"/>
                <a:cs typeface="Calibri"/>
              </a:rPr>
              <a:t>Leadley</a:t>
            </a:r>
            <a:endParaRPr lang="en-US" sz="2200" b="1" dirty="0">
              <a:solidFill>
                <a:srgbClr val="0070C0"/>
              </a:solidFill>
              <a:latin typeface="Calibri"/>
              <a:ea typeface="ヒラギノ角ゴ Pro W3" charset="-128"/>
              <a:cs typeface="Calibri"/>
            </a:endParaRPr>
          </a:p>
          <a:p>
            <a:pPr>
              <a:spcBef>
                <a:spcPct val="50000"/>
              </a:spcBef>
            </a:pPr>
            <a:endParaRPr lang="en-US" sz="2200" b="1" dirty="0">
              <a:latin typeface="Calibri"/>
              <a:ea typeface="ヒラギノ角ゴ Pro W3" charset="-128"/>
              <a:cs typeface="Calibri"/>
            </a:endParaRPr>
          </a:p>
        </p:txBody>
      </p:sp>
      <p:sp>
        <p:nvSpPr>
          <p:cNvPr id="36868" name="Text Box 2"/>
          <p:cNvSpPr txBox="1">
            <a:spLocks noChangeArrowheads="1"/>
          </p:cNvSpPr>
          <p:nvPr/>
        </p:nvSpPr>
        <p:spPr bwMode="auto">
          <a:xfrm>
            <a:off x="2382838" y="228600"/>
            <a:ext cx="4087813" cy="769441"/>
          </a:xfrm>
          <a:prstGeom prst="rect">
            <a:avLst/>
          </a:prstGeom>
          <a:noFill/>
          <a:ln w="9525">
            <a:noFill/>
            <a:miter lim="800000"/>
            <a:headEnd/>
            <a:tailEnd/>
          </a:ln>
        </p:spPr>
        <p:txBody>
          <a:bodyPr wrap="square">
            <a:prstTxWarp prst="textNoShape">
              <a:avLst/>
            </a:prstTxWarp>
            <a:spAutoFit/>
          </a:bodyPr>
          <a:lstStyle/>
          <a:p>
            <a:pPr algn="ctr"/>
            <a:r>
              <a:rPr lang="en-US" sz="4400" b="1" dirty="0" smtClean="0">
                <a:latin typeface="Calibri"/>
                <a:ea typeface="Arial Rounded MT Bold" charset="0"/>
                <a:cs typeface="Calibri"/>
              </a:rPr>
              <a:t>Start in 2007</a:t>
            </a:r>
            <a:endParaRPr lang="en-US" sz="4400" b="1" dirty="0">
              <a:latin typeface="Calibri"/>
              <a:ea typeface="Arial Rounded MT Bold" charset="0"/>
              <a:cs typeface="Calibri"/>
            </a:endParaRPr>
          </a:p>
        </p:txBody>
      </p:sp>
      <p:sp>
        <p:nvSpPr>
          <p:cNvPr id="36870" name="Text Box 3"/>
          <p:cNvSpPr txBox="1">
            <a:spLocks noChangeArrowheads="1"/>
          </p:cNvSpPr>
          <p:nvPr/>
        </p:nvSpPr>
        <p:spPr bwMode="auto">
          <a:xfrm>
            <a:off x="5441950" y="2157413"/>
            <a:ext cx="2816225" cy="1614487"/>
          </a:xfrm>
          <a:prstGeom prst="rect">
            <a:avLst/>
          </a:prstGeom>
          <a:noFill/>
          <a:ln w="9525">
            <a:noFill/>
            <a:miter lim="800000"/>
            <a:headEnd/>
            <a:tailEnd/>
          </a:ln>
        </p:spPr>
        <p:txBody>
          <a:bodyPr>
            <a:prstTxWarp prst="textNoShape">
              <a:avLst/>
            </a:prstTxWarp>
            <a:spAutoFit/>
          </a:bodyPr>
          <a:lstStyle/>
          <a:p>
            <a:r>
              <a:rPr lang="en-US" sz="2200" b="1">
                <a:solidFill>
                  <a:srgbClr val="0070C0"/>
                </a:solidFill>
                <a:latin typeface="Calibri"/>
                <a:cs typeface="Calibri"/>
              </a:rPr>
              <a:t>Christian Wirth</a:t>
            </a:r>
          </a:p>
          <a:p>
            <a:r>
              <a:rPr lang="en-US" sz="2200" b="1">
                <a:solidFill>
                  <a:srgbClr val="0070C0"/>
                </a:solidFill>
                <a:latin typeface="Calibri"/>
                <a:cs typeface="Calibri"/>
              </a:rPr>
              <a:t>Jens Kattge</a:t>
            </a:r>
          </a:p>
          <a:p>
            <a:r>
              <a:rPr lang="en-US" sz="2200" b="1">
                <a:solidFill>
                  <a:srgbClr val="0070C0"/>
                </a:solidFill>
                <a:latin typeface="Calibri"/>
                <a:cs typeface="Calibri"/>
              </a:rPr>
              <a:t>Gerhard Bönisch</a:t>
            </a:r>
          </a:p>
          <a:p>
            <a:pPr>
              <a:spcBef>
                <a:spcPct val="50000"/>
              </a:spcBef>
            </a:pPr>
            <a:endParaRPr lang="en-US" sz="2200" b="1">
              <a:latin typeface="Calibri"/>
              <a:ea typeface="ヒラギノ角ゴ Pro W3" charset="-128"/>
              <a:cs typeface="Calibri"/>
            </a:endParaRPr>
          </a:p>
        </p:txBody>
      </p:sp>
      <p:sp>
        <p:nvSpPr>
          <p:cNvPr id="16" name="Pfeil nach unten 15"/>
          <p:cNvSpPr>
            <a:spLocks noChangeArrowheads="1"/>
          </p:cNvSpPr>
          <p:nvPr/>
        </p:nvSpPr>
        <p:spPr bwMode="auto">
          <a:xfrm rot="2519083">
            <a:off x="4994275" y="3629025"/>
            <a:ext cx="366713" cy="714375"/>
          </a:xfrm>
          <a:prstGeom prst="downArrow">
            <a:avLst>
              <a:gd name="adj1" fmla="val 50000"/>
              <a:gd name="adj2" fmla="val 50114"/>
            </a:avLst>
          </a:prstGeom>
          <a:solidFill>
            <a:schemeClr val="accent1"/>
          </a:solidFill>
          <a:ln w="25400">
            <a:solidFill>
              <a:srgbClr val="385D8A"/>
            </a:solidFill>
            <a:miter lim="800000"/>
            <a:headEnd/>
            <a:tailEnd/>
          </a:ln>
        </p:spPr>
        <p:txBody>
          <a:bodyPr rot="10800000" vert="eaVert" anchor="ctr"/>
          <a:lstStyle/>
          <a:p>
            <a:pPr algn="ctr" fontAlgn="auto">
              <a:spcBef>
                <a:spcPts val="0"/>
              </a:spcBef>
              <a:spcAft>
                <a:spcPts val="0"/>
              </a:spcAft>
              <a:defRPr/>
            </a:pPr>
            <a:endParaRPr lang="de-DE">
              <a:solidFill>
                <a:schemeClr val="lt1"/>
              </a:solidFill>
              <a:latin typeface="+mn-lt"/>
              <a:ea typeface="ＭＳ Ｐゴシック" pitchFamily="-112" charset="-128"/>
              <a:cs typeface="ＭＳ Ｐゴシック" pitchFamily="-112" charset="-128"/>
            </a:endParaRPr>
          </a:p>
        </p:txBody>
      </p:sp>
      <p:sp>
        <p:nvSpPr>
          <p:cNvPr id="17" name="Pfeil nach unten 16"/>
          <p:cNvSpPr>
            <a:spLocks noChangeArrowheads="1"/>
          </p:cNvSpPr>
          <p:nvPr/>
        </p:nvSpPr>
        <p:spPr bwMode="auto">
          <a:xfrm rot="18929390">
            <a:off x="3776663" y="3632200"/>
            <a:ext cx="368300" cy="703263"/>
          </a:xfrm>
          <a:prstGeom prst="downArrow">
            <a:avLst>
              <a:gd name="adj1" fmla="val 50000"/>
              <a:gd name="adj2" fmla="val 50006"/>
            </a:avLst>
          </a:prstGeom>
          <a:solidFill>
            <a:schemeClr val="accent1"/>
          </a:solidFill>
          <a:ln w="25400">
            <a:solidFill>
              <a:srgbClr val="385D8A"/>
            </a:solidFill>
            <a:miter lim="800000"/>
            <a:headEnd/>
            <a:tailEnd/>
          </a:ln>
        </p:spPr>
        <p:txBody>
          <a:bodyPr vert="eaVert" anchor="ctr"/>
          <a:lstStyle/>
          <a:p>
            <a:pPr algn="ctr" fontAlgn="auto">
              <a:spcBef>
                <a:spcPts val="0"/>
              </a:spcBef>
              <a:spcAft>
                <a:spcPts val="0"/>
              </a:spcAft>
              <a:defRPr/>
            </a:pPr>
            <a:endParaRPr lang="de-DE">
              <a:solidFill>
                <a:schemeClr val="lt1"/>
              </a:solidFill>
              <a:latin typeface="+mn-lt"/>
              <a:ea typeface="ＭＳ Ｐゴシック" pitchFamily="-112" charset="-128"/>
              <a:cs typeface="ＭＳ Ｐゴシック" pitchFamily="-112" charset="-128"/>
            </a:endParaRPr>
          </a:p>
        </p:txBody>
      </p:sp>
      <p:pic>
        <p:nvPicPr>
          <p:cNvPr id="36873" name="Picture 11" descr="try_logo"/>
          <p:cNvPicPr>
            <a:picLocks noChangeAspect="1" noChangeArrowheads="1"/>
          </p:cNvPicPr>
          <p:nvPr/>
        </p:nvPicPr>
        <p:blipFill>
          <a:blip r:embed="rId3"/>
          <a:srcRect/>
          <a:stretch>
            <a:fillRect/>
          </a:stretch>
        </p:blipFill>
        <p:spPr bwMode="auto">
          <a:xfrm>
            <a:off x="3562350" y="4478338"/>
            <a:ext cx="2012950" cy="720725"/>
          </a:xfrm>
          <a:prstGeom prst="rect">
            <a:avLst/>
          </a:prstGeom>
          <a:noFill/>
          <a:ln w="9525">
            <a:noFill/>
            <a:miter lim="800000"/>
            <a:headEnd/>
            <a:tailEnd/>
          </a:ln>
        </p:spPr>
      </p:pic>
      <p:sp>
        <p:nvSpPr>
          <p:cNvPr id="36874" name="TextBox 12"/>
          <p:cNvSpPr txBox="1">
            <a:spLocks noChangeArrowheads="1"/>
          </p:cNvSpPr>
          <p:nvPr/>
        </p:nvSpPr>
        <p:spPr bwMode="auto">
          <a:xfrm>
            <a:off x="0" y="5725313"/>
            <a:ext cx="9144000" cy="892552"/>
          </a:xfrm>
          <a:prstGeom prst="rect">
            <a:avLst/>
          </a:prstGeom>
          <a:noFill/>
          <a:ln w="9525">
            <a:noFill/>
            <a:miter lim="800000"/>
            <a:headEnd/>
            <a:tailEnd/>
          </a:ln>
        </p:spPr>
        <p:txBody>
          <a:bodyPr wrap="square">
            <a:prstTxWarp prst="textNoShape">
              <a:avLst/>
            </a:prstTxWarp>
            <a:spAutoFit/>
          </a:bodyPr>
          <a:lstStyle/>
          <a:p>
            <a:pPr algn="ctr">
              <a:spcAft>
                <a:spcPts val="600"/>
              </a:spcAft>
            </a:pPr>
            <a:r>
              <a:rPr lang="en-US" sz="2600" b="1" dirty="0">
                <a:solidFill>
                  <a:srgbClr val="376092"/>
                </a:solidFill>
                <a:latin typeface="Calibri"/>
                <a:cs typeface="Calibri"/>
              </a:rPr>
              <a:t>Goal:</a:t>
            </a:r>
            <a:r>
              <a:rPr lang="en-US" sz="2600" b="1" dirty="0">
                <a:latin typeface="Calibri"/>
                <a:cs typeface="Calibri"/>
              </a:rPr>
              <a:t> A global database of plant traits to</a:t>
            </a:r>
            <a:r>
              <a:rPr lang="en-US" sz="2600" b="1" dirty="0" smtClean="0">
                <a:latin typeface="Calibri"/>
                <a:cs typeface="Calibri"/>
              </a:rPr>
              <a:t> improve the representation of functional diversity in the context of </a:t>
            </a:r>
            <a:r>
              <a:rPr lang="en-US" sz="2600" b="1" dirty="0" err="1" smtClean="0">
                <a:latin typeface="Calibri"/>
                <a:cs typeface="Calibri"/>
              </a:rPr>
              <a:t>DGVMs</a:t>
            </a:r>
            <a:endParaRPr lang="en-US" sz="2600" b="1" dirty="0">
              <a:latin typeface="Calibri"/>
              <a:cs typeface="Calibri"/>
            </a:endParaRPr>
          </a:p>
        </p:txBody>
      </p:sp>
      <p:pic>
        <p:nvPicPr>
          <p:cNvPr id="36875" name="Picture 10" descr="Alogo_IGBP_small"/>
          <p:cNvPicPr>
            <a:picLocks noChangeAspect="1" noChangeArrowheads="1"/>
          </p:cNvPicPr>
          <p:nvPr/>
        </p:nvPicPr>
        <p:blipFill>
          <a:blip r:embed="rId4"/>
          <a:srcRect/>
          <a:stretch>
            <a:fillRect/>
          </a:stretch>
        </p:blipFill>
        <p:spPr bwMode="auto">
          <a:xfrm>
            <a:off x="955675" y="1397000"/>
            <a:ext cx="1427163" cy="546100"/>
          </a:xfrm>
          <a:prstGeom prst="rect">
            <a:avLst/>
          </a:prstGeom>
          <a:noFill/>
          <a:ln w="9525">
            <a:noFill/>
            <a:miter lim="800000"/>
            <a:headEnd/>
            <a:tailEnd/>
          </a:ln>
        </p:spPr>
      </p:pic>
      <p:pic>
        <p:nvPicPr>
          <p:cNvPr id="18" name="Picture 11" descr="bgclogo_v"/>
          <p:cNvPicPr>
            <a:picLocks noChangeAspect="1" noChangeArrowheads="1"/>
          </p:cNvPicPr>
          <p:nvPr/>
        </p:nvPicPr>
        <p:blipFill>
          <a:blip r:embed="rId5"/>
          <a:srcRect/>
          <a:stretch>
            <a:fillRect/>
          </a:stretch>
        </p:blipFill>
        <p:spPr bwMode="auto">
          <a:xfrm>
            <a:off x="6089260" y="1180319"/>
            <a:ext cx="762781" cy="762781"/>
          </a:xfrm>
          <a:prstGeom prst="rect">
            <a:avLst/>
          </a:prstGeom>
          <a:noFill/>
          <a:ln w="9525">
            <a:noFill/>
            <a:miter lim="800000"/>
            <a:headEnd/>
            <a:tailEnd/>
          </a:ln>
        </p:spPr>
      </p:pic>
    </p:spTree>
    <p:extLst>
      <p:ext uri="{BB962C8B-B14F-4D97-AF65-F5344CB8AC3E}">
        <p14:creationId xmlns:p14="http://schemas.microsoft.com/office/powerpoint/2010/main" val="35131680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llipse 53"/>
          <p:cNvSpPr/>
          <p:nvPr/>
        </p:nvSpPr>
        <p:spPr>
          <a:xfrm>
            <a:off x="2411795" y="2536005"/>
            <a:ext cx="4736387" cy="3606229"/>
          </a:xfrm>
          <a:prstGeom prst="ellipse">
            <a:avLst/>
          </a:prstGeom>
          <a:gradFill flip="none" rotWithShape="1">
            <a:gsLst>
              <a:gs pos="35000">
                <a:srgbClr val="92D050">
                  <a:tint val="66000"/>
                  <a:satMod val="160000"/>
                </a:srgbClr>
              </a:gs>
              <a:gs pos="50000">
                <a:schemeClr val="bg1"/>
              </a:gs>
              <a:gs pos="100000">
                <a:srgbClr val="92D05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51204" name="Text Box 2"/>
          <p:cNvSpPr txBox="1">
            <a:spLocks noChangeArrowheads="1"/>
          </p:cNvSpPr>
          <p:nvPr/>
        </p:nvSpPr>
        <p:spPr bwMode="auto">
          <a:xfrm>
            <a:off x="0" y="214313"/>
            <a:ext cx="9029649" cy="147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120000"/>
              </a:lnSpc>
            </a:pPr>
            <a:r>
              <a:rPr lang="en-US" sz="4400" b="1" dirty="0">
                <a:latin typeface="+mj-lt"/>
                <a:cs typeface="Arial Rounded MT Bold" charset="0"/>
              </a:rPr>
              <a:t>TRY </a:t>
            </a:r>
            <a:r>
              <a:rPr lang="en-US" sz="4400" b="1" dirty="0" smtClean="0">
                <a:latin typeface="+mj-lt"/>
                <a:cs typeface="Arial Rounded MT Bold" charset="0"/>
              </a:rPr>
              <a:t>– a global database of plant traits</a:t>
            </a:r>
            <a:endParaRPr lang="en-US" sz="4400" b="1" dirty="0">
              <a:latin typeface="+mj-lt"/>
              <a:cs typeface="Arial Rounded MT Bold" charset="0"/>
            </a:endParaRPr>
          </a:p>
          <a:p>
            <a:pPr algn="ctr">
              <a:lnSpc>
                <a:spcPct val="120000"/>
              </a:lnSpc>
            </a:pPr>
            <a:r>
              <a:rPr lang="en-US" sz="3200" b="1" dirty="0">
                <a:solidFill>
                  <a:schemeClr val="accent1">
                    <a:lumMod val="75000"/>
                  </a:schemeClr>
                </a:solidFill>
                <a:latin typeface="Calibri" charset="0"/>
                <a:cs typeface="Arial Rounded MT Bold" charset="0"/>
              </a:rPr>
              <a:t>Second generation of data pooling</a:t>
            </a:r>
          </a:p>
        </p:txBody>
      </p:sp>
      <p:sp>
        <p:nvSpPr>
          <p:cNvPr id="14" name="Textfeld 13"/>
          <p:cNvSpPr txBox="1"/>
          <p:nvPr/>
        </p:nvSpPr>
        <p:spPr>
          <a:xfrm>
            <a:off x="2715804" y="6001903"/>
            <a:ext cx="1140431" cy="408425"/>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err="1">
                <a:latin typeface="Arial Rounded MT Bold" pitchFamily="34" charset="0"/>
                <a:ea typeface="ＭＳ Ｐゴシック" pitchFamily="-112" charset="-128"/>
                <a:cs typeface="ＭＳ Ｐゴシック" pitchFamily="-112" charset="-128"/>
              </a:rPr>
              <a:t>BiolFlor</a:t>
            </a:r>
            <a:endParaRPr lang="de-DE" dirty="0">
              <a:latin typeface="Arial Rounded MT Bold" pitchFamily="34" charset="0"/>
              <a:ea typeface="ＭＳ Ｐゴシック" pitchFamily="-112" charset="-128"/>
              <a:cs typeface="ＭＳ Ｐゴシック" pitchFamily="-112" charset="-128"/>
            </a:endParaRPr>
          </a:p>
        </p:txBody>
      </p:sp>
      <p:sp>
        <p:nvSpPr>
          <p:cNvPr id="105482" name="Text Box 10"/>
          <p:cNvSpPr txBox="1">
            <a:spLocks noChangeArrowheads="1"/>
          </p:cNvSpPr>
          <p:nvPr/>
        </p:nvSpPr>
        <p:spPr bwMode="auto">
          <a:xfrm>
            <a:off x="4376738" y="6334125"/>
            <a:ext cx="895350" cy="366713"/>
          </a:xfrm>
          <a:prstGeom prst="rect">
            <a:avLst/>
          </a:prstGeom>
          <a:noFill/>
          <a:ln w="9525">
            <a:noFill/>
            <a:miter lim="800000"/>
            <a:headEnd/>
            <a:tailEnd/>
          </a:ln>
          <a:effectLst>
            <a:outerShdw blurRad="63500" dist="38099" dir="2700000" algn="ctr" rotWithShape="0">
              <a:srgbClr val="000000">
                <a:alpha val="25998"/>
              </a:srgbClr>
            </a:outerShdw>
          </a:effectLst>
        </p:spPr>
        <p:txBody>
          <a:bodyPr>
            <a:spAutoFit/>
          </a:bodyPr>
          <a:lstStyle/>
          <a:p>
            <a:pPr fontAlgn="auto">
              <a:spcBef>
                <a:spcPts val="0"/>
              </a:spcBef>
              <a:spcAft>
                <a:spcPts val="0"/>
              </a:spcAft>
              <a:defRPr/>
            </a:pPr>
            <a:r>
              <a:rPr lang="de-DE" dirty="0">
                <a:latin typeface="Arial Rounded MT Bold"/>
                <a:ea typeface="ＭＳ Ｐゴシック" pitchFamily="-112" charset="-128"/>
                <a:cs typeface="Arial Rounded MT Bold"/>
              </a:rPr>
              <a:t>LEDA</a:t>
            </a:r>
          </a:p>
        </p:txBody>
      </p:sp>
      <p:sp>
        <p:nvSpPr>
          <p:cNvPr id="105483" name="Text Box 11"/>
          <p:cNvSpPr txBox="1">
            <a:spLocks noChangeArrowheads="1"/>
          </p:cNvSpPr>
          <p:nvPr/>
        </p:nvSpPr>
        <p:spPr bwMode="auto">
          <a:xfrm>
            <a:off x="452438" y="4105275"/>
            <a:ext cx="2133600" cy="366713"/>
          </a:xfrm>
          <a:prstGeom prst="rect">
            <a:avLst/>
          </a:prstGeom>
          <a:noFill/>
          <a:ln w="9525">
            <a:noFill/>
            <a:miter lim="800000"/>
            <a:headEnd/>
            <a:tailEnd/>
          </a:ln>
          <a:effectLst>
            <a:outerShdw blurRad="63500" dist="38099" dir="2700000" algn="ctr" rotWithShape="0">
              <a:srgbClr val="000000">
                <a:alpha val="25998"/>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CEDAR-CREEK</a:t>
            </a:r>
          </a:p>
        </p:txBody>
      </p:sp>
      <p:sp>
        <p:nvSpPr>
          <p:cNvPr id="19" name="Textfeld 18"/>
          <p:cNvSpPr txBox="1"/>
          <p:nvPr/>
        </p:nvSpPr>
        <p:spPr>
          <a:xfrm>
            <a:off x="1988634" y="2815030"/>
            <a:ext cx="1726058" cy="408424"/>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err="1">
                <a:latin typeface="Arial Rounded MT Bold" pitchFamily="34" charset="0"/>
                <a:ea typeface="ＭＳ Ｐゴシック" pitchFamily="-112" charset="-128"/>
                <a:cs typeface="ＭＳ Ｐゴシック" pitchFamily="-112" charset="-128"/>
              </a:rPr>
              <a:t>Glopnet</a:t>
            </a:r>
            <a:endParaRPr lang="de-DE" dirty="0">
              <a:latin typeface="Arial Rounded MT Bold" pitchFamily="34" charset="0"/>
              <a:ea typeface="ＭＳ Ｐゴシック" pitchFamily="-112" charset="-128"/>
              <a:cs typeface="ＭＳ Ｐゴシック" pitchFamily="-112" charset="-128"/>
            </a:endParaRPr>
          </a:p>
        </p:txBody>
      </p:sp>
      <p:sp>
        <p:nvSpPr>
          <p:cNvPr id="105487" name="Text Box 15"/>
          <p:cNvSpPr txBox="1">
            <a:spLocks noChangeArrowheads="1"/>
          </p:cNvSpPr>
          <p:nvPr/>
        </p:nvSpPr>
        <p:spPr bwMode="auto">
          <a:xfrm>
            <a:off x="1976438" y="5715000"/>
            <a:ext cx="1725612" cy="366713"/>
          </a:xfrm>
          <a:prstGeom prst="rect">
            <a:avLst/>
          </a:prstGeom>
          <a:noFill/>
          <a:ln w="9525">
            <a:noFill/>
            <a:miter lim="800000"/>
            <a:headEnd/>
            <a:tailEnd/>
          </a:ln>
          <a:effectLst>
            <a:outerShdw blurRad="63500" dist="38099" dir="2700000" algn="ctr" rotWithShape="0">
              <a:srgbClr val="000000">
                <a:alpha val="31000"/>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DIVERSUS</a:t>
            </a:r>
          </a:p>
        </p:txBody>
      </p:sp>
      <p:sp>
        <p:nvSpPr>
          <p:cNvPr id="105488" name="Text Box 16"/>
          <p:cNvSpPr txBox="1">
            <a:spLocks noChangeArrowheads="1"/>
          </p:cNvSpPr>
          <p:nvPr/>
        </p:nvSpPr>
        <p:spPr bwMode="auto">
          <a:xfrm>
            <a:off x="3576638" y="6248400"/>
            <a:ext cx="990600" cy="366713"/>
          </a:xfrm>
          <a:prstGeom prst="rect">
            <a:avLst/>
          </a:prstGeom>
          <a:noFill/>
          <a:ln w="9525">
            <a:noFill/>
            <a:miter lim="800000"/>
            <a:headEnd/>
            <a:tailEnd/>
          </a:ln>
          <a:effectLst>
            <a:outerShdw blurRad="63500" dist="38099" dir="2700000" algn="ctr" rotWithShape="0">
              <a:srgbClr val="000000">
                <a:alpha val="31000"/>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VISTA</a:t>
            </a:r>
          </a:p>
        </p:txBody>
      </p:sp>
      <p:sp>
        <p:nvSpPr>
          <p:cNvPr id="22" name="Textfeld 21"/>
          <p:cNvSpPr txBox="1"/>
          <p:nvPr/>
        </p:nvSpPr>
        <p:spPr>
          <a:xfrm>
            <a:off x="3718314" y="2143555"/>
            <a:ext cx="1726058" cy="408424"/>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a:latin typeface="Arial Rounded MT Bold" pitchFamily="34" charset="0"/>
                <a:ea typeface="ＭＳ Ｐゴシック" pitchFamily="-112" charset="-128"/>
                <a:cs typeface="ＭＳ Ｐゴシック" pitchFamily="-112" charset="-128"/>
              </a:rPr>
              <a:t>FET</a:t>
            </a:r>
          </a:p>
        </p:txBody>
      </p:sp>
      <p:sp>
        <p:nvSpPr>
          <p:cNvPr id="105492" name="Text Box 20"/>
          <p:cNvSpPr txBox="1">
            <a:spLocks noChangeArrowheads="1"/>
          </p:cNvSpPr>
          <p:nvPr/>
        </p:nvSpPr>
        <p:spPr bwMode="auto">
          <a:xfrm>
            <a:off x="990600" y="3448050"/>
            <a:ext cx="1725613" cy="366713"/>
          </a:xfrm>
          <a:prstGeom prst="rect">
            <a:avLst/>
          </a:prstGeom>
          <a:noFill/>
          <a:ln w="9525">
            <a:noFill/>
            <a:miter lim="800000"/>
            <a:headEnd/>
            <a:tailEnd/>
          </a:ln>
          <a:effectLst>
            <a:outerShdw blurRad="63500" dist="38099" dir="2700000" algn="ctr" rotWithShape="0">
              <a:srgbClr val="000000">
                <a:alpha val="28998"/>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WoodDensity</a:t>
            </a:r>
          </a:p>
        </p:txBody>
      </p:sp>
      <p:sp>
        <p:nvSpPr>
          <p:cNvPr id="105493" name="Text Box 21"/>
          <p:cNvSpPr txBox="1">
            <a:spLocks noChangeArrowheads="1"/>
          </p:cNvSpPr>
          <p:nvPr/>
        </p:nvSpPr>
        <p:spPr bwMode="auto">
          <a:xfrm>
            <a:off x="1290638" y="4724400"/>
            <a:ext cx="1727200" cy="366713"/>
          </a:xfrm>
          <a:prstGeom prst="rect">
            <a:avLst/>
          </a:prstGeom>
          <a:noFill/>
          <a:ln w="9525">
            <a:noFill/>
            <a:miter lim="800000"/>
            <a:headEnd/>
            <a:tailEnd/>
          </a:ln>
          <a:effectLst>
            <a:outerShdw blurRad="63500" dist="38099" dir="2700000" algn="ctr" rotWithShape="0">
              <a:srgbClr val="000000">
                <a:alpha val="25000"/>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BIOPOP</a:t>
            </a:r>
          </a:p>
        </p:txBody>
      </p:sp>
      <p:sp>
        <p:nvSpPr>
          <p:cNvPr id="105494" name="Text Box 22"/>
          <p:cNvSpPr txBox="1">
            <a:spLocks noChangeArrowheads="1"/>
          </p:cNvSpPr>
          <p:nvPr/>
        </p:nvSpPr>
        <p:spPr bwMode="auto">
          <a:xfrm>
            <a:off x="814388" y="3775075"/>
            <a:ext cx="1725612" cy="366713"/>
          </a:xfrm>
          <a:prstGeom prst="rect">
            <a:avLst/>
          </a:prstGeom>
          <a:noFill/>
          <a:ln w="9525">
            <a:noFill/>
            <a:miter lim="800000"/>
            <a:headEnd/>
            <a:tailEnd/>
          </a:ln>
          <a:effectLst>
            <a:outerShdw blurRad="63500" dist="38099" dir="2700000" algn="ctr" rotWithShape="0">
              <a:srgbClr val="000000">
                <a:alpha val="28000"/>
              </a:srgbClr>
            </a:outerShdw>
          </a:effectLst>
        </p:spPr>
        <p:txBody>
          <a:bodyPr>
            <a:spAutoFit/>
          </a:bodyPr>
          <a:lstStyle/>
          <a:p>
            <a:pPr fontAlgn="auto">
              <a:spcBef>
                <a:spcPts val="0"/>
              </a:spcBef>
              <a:spcAft>
                <a:spcPts val="0"/>
              </a:spcAft>
              <a:defRPr/>
            </a:pPr>
            <a:r>
              <a:rPr lang="de-DE" dirty="0" err="1">
                <a:latin typeface="Arial Rounded MT Bold"/>
                <a:ea typeface="ＭＳ Ｐゴシック" pitchFamily="-112" charset="-128"/>
                <a:cs typeface="Arial Rounded MT Bold"/>
              </a:rPr>
              <a:t>KewGardens</a:t>
            </a:r>
            <a:endParaRPr lang="de-DE" dirty="0">
              <a:latin typeface="Arial Rounded MT Bold"/>
              <a:ea typeface="ＭＳ Ｐゴシック" pitchFamily="-112" charset="-128"/>
              <a:cs typeface="Arial Rounded MT Bold"/>
            </a:endParaRPr>
          </a:p>
        </p:txBody>
      </p:sp>
      <p:sp>
        <p:nvSpPr>
          <p:cNvPr id="105495" name="Text Box 23"/>
          <p:cNvSpPr txBox="1">
            <a:spLocks noChangeArrowheads="1"/>
          </p:cNvSpPr>
          <p:nvPr/>
        </p:nvSpPr>
        <p:spPr bwMode="auto">
          <a:xfrm>
            <a:off x="731838" y="4411663"/>
            <a:ext cx="2112962" cy="366712"/>
          </a:xfrm>
          <a:prstGeom prst="rect">
            <a:avLst/>
          </a:prstGeom>
          <a:noFill/>
          <a:ln w="9525">
            <a:noFill/>
            <a:miter lim="800000"/>
            <a:headEnd/>
            <a:tailEnd/>
          </a:ln>
          <a:effectLst>
            <a:outerShdw blurRad="63500" dist="38099" dir="2700000" algn="ctr" rotWithShape="0">
              <a:srgbClr val="000000">
                <a:alpha val="25998"/>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CORDOBASE</a:t>
            </a:r>
          </a:p>
        </p:txBody>
      </p:sp>
      <p:sp>
        <p:nvSpPr>
          <p:cNvPr id="30" name="Textfeld 29"/>
          <p:cNvSpPr txBox="1"/>
          <p:nvPr/>
        </p:nvSpPr>
        <p:spPr>
          <a:xfrm>
            <a:off x="7051562" y="5209900"/>
            <a:ext cx="1628453" cy="369332"/>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err="1">
                <a:latin typeface="Arial Rounded MT Bold" pitchFamily="34" charset="0"/>
                <a:ea typeface="ＭＳ Ｐゴシック" pitchFamily="-112" charset="-128"/>
                <a:cs typeface="ＭＳ Ｐゴシック" pitchFamily="-112" charset="-128"/>
              </a:rPr>
              <a:t>Moles</a:t>
            </a:r>
            <a:endParaRPr lang="de-DE" dirty="0">
              <a:latin typeface="Arial Rounded MT Bold" pitchFamily="34" charset="0"/>
              <a:ea typeface="ＭＳ Ｐゴシック" pitchFamily="-112" charset="-128"/>
              <a:cs typeface="ＭＳ Ｐゴシック" pitchFamily="-112" charset="-128"/>
            </a:endParaRPr>
          </a:p>
        </p:txBody>
      </p:sp>
      <p:sp>
        <p:nvSpPr>
          <p:cNvPr id="105499" name="Text Box 27"/>
          <p:cNvSpPr txBox="1">
            <a:spLocks noChangeArrowheads="1"/>
          </p:cNvSpPr>
          <p:nvPr/>
        </p:nvSpPr>
        <p:spPr bwMode="auto">
          <a:xfrm>
            <a:off x="7158038" y="4881563"/>
            <a:ext cx="1447800" cy="369887"/>
          </a:xfrm>
          <a:prstGeom prst="rect">
            <a:avLst/>
          </a:prstGeom>
          <a:noFill/>
          <a:ln w="9525">
            <a:noFill/>
            <a:miter lim="800000"/>
            <a:headEnd/>
            <a:tailEnd/>
          </a:ln>
          <a:effectLst>
            <a:outerShdw blurRad="63500" dist="38099" dir="2700000" algn="ctr" rotWithShape="0">
              <a:srgbClr val="000000">
                <a:alpha val="25998"/>
              </a:srgbClr>
            </a:outerShdw>
          </a:effectLst>
        </p:spPr>
        <p:txBody>
          <a:bodyPr>
            <a:spAutoFit/>
          </a:bodyPr>
          <a:lstStyle/>
          <a:p>
            <a:pPr fontAlgn="auto">
              <a:spcBef>
                <a:spcPts val="0"/>
              </a:spcBef>
              <a:spcAft>
                <a:spcPts val="0"/>
              </a:spcAft>
              <a:defRPr/>
            </a:pPr>
            <a:r>
              <a:rPr lang="de-DE" dirty="0" err="1">
                <a:latin typeface="Arial Rounded MT Bold"/>
                <a:ea typeface="ＭＳ Ｐゴシック" pitchFamily="-112" charset="-128"/>
                <a:cs typeface="Arial Rounded MT Bold"/>
              </a:rPr>
              <a:t>Enquist</a:t>
            </a:r>
            <a:endParaRPr lang="de-DE" dirty="0">
              <a:latin typeface="Arial Rounded MT Bold"/>
              <a:ea typeface="ＭＳ Ｐゴシック" pitchFamily="-112" charset="-128"/>
              <a:cs typeface="Arial Rounded MT Bold"/>
            </a:endParaRPr>
          </a:p>
        </p:txBody>
      </p:sp>
      <p:sp>
        <p:nvSpPr>
          <p:cNvPr id="32" name="Textfeld 31"/>
          <p:cNvSpPr txBox="1"/>
          <p:nvPr/>
        </p:nvSpPr>
        <p:spPr>
          <a:xfrm>
            <a:off x="7190987" y="3719247"/>
            <a:ext cx="1140431" cy="369332"/>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err="1">
                <a:latin typeface="Arial Rounded MT Bold" pitchFamily="34" charset="0"/>
                <a:ea typeface="ＭＳ Ｐゴシック" pitchFamily="-112" charset="-128"/>
                <a:cs typeface="ＭＳ Ｐゴシック" pitchFamily="-112" charset="-128"/>
              </a:rPr>
              <a:t>Ordonez</a:t>
            </a:r>
            <a:endParaRPr lang="de-DE" dirty="0">
              <a:latin typeface="Arial Rounded MT Bold" pitchFamily="34" charset="0"/>
              <a:ea typeface="ＭＳ Ｐゴシック" pitchFamily="-112" charset="-128"/>
              <a:cs typeface="ＭＳ Ｐゴシック" pitchFamily="-112" charset="-128"/>
            </a:endParaRPr>
          </a:p>
        </p:txBody>
      </p:sp>
      <p:sp>
        <p:nvSpPr>
          <p:cNvPr id="33" name="Textfeld 32"/>
          <p:cNvSpPr txBox="1"/>
          <p:nvPr/>
        </p:nvSpPr>
        <p:spPr>
          <a:xfrm>
            <a:off x="6120764" y="5766017"/>
            <a:ext cx="1140431" cy="408424"/>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a:latin typeface="Arial Rounded MT Bold" pitchFamily="34" charset="0"/>
                <a:ea typeface="ＭＳ Ｐゴシック" pitchFamily="-112" charset="-128"/>
                <a:cs typeface="ＭＳ Ｐゴシック" pitchFamily="-112" charset="-128"/>
              </a:rPr>
              <a:t>Shipley</a:t>
            </a:r>
          </a:p>
        </p:txBody>
      </p:sp>
      <p:sp>
        <p:nvSpPr>
          <p:cNvPr id="35" name="Textfeld 34"/>
          <p:cNvSpPr txBox="1"/>
          <p:nvPr/>
        </p:nvSpPr>
        <p:spPr>
          <a:xfrm>
            <a:off x="5922129" y="2410549"/>
            <a:ext cx="1140431" cy="408424"/>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a:latin typeface="Arial Rounded MT Bold" pitchFamily="34" charset="0"/>
                <a:ea typeface="ＭＳ Ｐゴシック" pitchFamily="-112" charset="-128"/>
                <a:cs typeface="ＭＳ Ｐゴシック" pitchFamily="-112" charset="-128"/>
              </a:rPr>
              <a:t>Reich</a:t>
            </a:r>
          </a:p>
        </p:txBody>
      </p:sp>
      <p:sp>
        <p:nvSpPr>
          <p:cNvPr id="36" name="Textfeld 35"/>
          <p:cNvSpPr txBox="1"/>
          <p:nvPr/>
        </p:nvSpPr>
        <p:spPr>
          <a:xfrm>
            <a:off x="6981229" y="3411795"/>
            <a:ext cx="1628453" cy="408424"/>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a:latin typeface="Arial Rounded MT Bold" pitchFamily="34" charset="0"/>
                <a:ea typeface="ＭＳ Ｐゴシック" pitchFamily="-112" charset="-128"/>
                <a:cs typeface="ＭＳ Ｐゴシック" pitchFamily="-112" charset="-128"/>
              </a:rPr>
              <a:t>Garnier</a:t>
            </a:r>
          </a:p>
        </p:txBody>
      </p:sp>
      <p:sp>
        <p:nvSpPr>
          <p:cNvPr id="37" name="Textfeld 36"/>
          <p:cNvSpPr txBox="1"/>
          <p:nvPr/>
        </p:nvSpPr>
        <p:spPr>
          <a:xfrm>
            <a:off x="6749200" y="3082931"/>
            <a:ext cx="1628453" cy="408424"/>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err="1">
                <a:latin typeface="Arial Rounded MT Bold" pitchFamily="34" charset="0"/>
                <a:ea typeface="ＭＳ Ｐゴシック" pitchFamily="-112" charset="-128"/>
                <a:cs typeface="ＭＳ Ｐゴシック" pitchFamily="-112" charset="-128"/>
              </a:rPr>
              <a:t>Craine</a:t>
            </a:r>
            <a:endParaRPr lang="de-DE" dirty="0">
              <a:latin typeface="Arial Rounded MT Bold" pitchFamily="34" charset="0"/>
              <a:ea typeface="ＭＳ Ｐゴシック" pitchFamily="-112" charset="-128"/>
              <a:cs typeface="ＭＳ Ｐゴシック" pitchFamily="-112" charset="-128"/>
            </a:endParaRPr>
          </a:p>
        </p:txBody>
      </p:sp>
      <p:sp>
        <p:nvSpPr>
          <p:cNvPr id="38" name="Textfeld 37"/>
          <p:cNvSpPr txBox="1"/>
          <p:nvPr/>
        </p:nvSpPr>
        <p:spPr>
          <a:xfrm>
            <a:off x="5709792" y="6014236"/>
            <a:ext cx="1628453" cy="369332"/>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err="1">
                <a:latin typeface="Arial Rounded MT Bold" pitchFamily="34" charset="0"/>
                <a:ea typeface="ＭＳ Ｐゴシック" pitchFamily="-112" charset="-128"/>
                <a:cs typeface="ＭＳ Ｐゴシック" pitchFamily="-112" charset="-128"/>
              </a:rPr>
              <a:t>Zanne</a:t>
            </a:r>
            <a:endParaRPr lang="de-DE" dirty="0">
              <a:latin typeface="Arial Rounded MT Bold" pitchFamily="34" charset="0"/>
              <a:ea typeface="ＭＳ Ｐゴシック" pitchFamily="-112" charset="-128"/>
              <a:cs typeface="ＭＳ Ｐゴシック" pitchFamily="-112" charset="-128"/>
            </a:endParaRPr>
          </a:p>
        </p:txBody>
      </p:sp>
      <p:sp>
        <p:nvSpPr>
          <p:cNvPr id="105518" name="Text Box 46"/>
          <p:cNvSpPr txBox="1">
            <a:spLocks noChangeArrowheads="1"/>
          </p:cNvSpPr>
          <p:nvPr/>
        </p:nvSpPr>
        <p:spPr bwMode="auto">
          <a:xfrm>
            <a:off x="7189788" y="4114800"/>
            <a:ext cx="1628775" cy="366713"/>
          </a:xfrm>
          <a:prstGeom prst="rect">
            <a:avLst/>
          </a:prstGeom>
          <a:noFill/>
          <a:ln w="9525">
            <a:noFill/>
            <a:miter lim="800000"/>
            <a:headEnd/>
            <a:tailEnd/>
          </a:ln>
          <a:effectLst>
            <a:outerShdw blurRad="63500" dist="38099" dir="2700000" algn="ctr" rotWithShape="0">
              <a:srgbClr val="000000">
                <a:alpha val="25000"/>
              </a:srgbClr>
            </a:outerShdw>
          </a:effectLst>
        </p:spPr>
        <p:txBody>
          <a:bodyPr>
            <a:spAutoFit/>
          </a:bodyPr>
          <a:lstStyle/>
          <a:p>
            <a:pPr fontAlgn="auto">
              <a:spcBef>
                <a:spcPts val="0"/>
              </a:spcBef>
              <a:spcAft>
                <a:spcPts val="0"/>
              </a:spcAft>
              <a:defRPr/>
            </a:pPr>
            <a:r>
              <a:rPr lang="de-DE" dirty="0" err="1">
                <a:latin typeface="Arial Rounded MT Bold"/>
                <a:ea typeface="ＭＳ Ｐゴシック" pitchFamily="-112" charset="-128"/>
                <a:cs typeface="Arial Rounded MT Bold"/>
              </a:rPr>
              <a:t>Cornelissen</a:t>
            </a:r>
            <a:endParaRPr lang="de-DE" dirty="0">
              <a:latin typeface="Arial Rounded MT Bold"/>
              <a:ea typeface="ＭＳ Ｐゴシック" pitchFamily="-112" charset="-128"/>
              <a:cs typeface="Arial Rounded MT Bold"/>
            </a:endParaRPr>
          </a:p>
        </p:txBody>
      </p:sp>
      <p:sp>
        <p:nvSpPr>
          <p:cNvPr id="105519" name="Text Box 47"/>
          <p:cNvSpPr txBox="1">
            <a:spLocks noChangeArrowheads="1"/>
          </p:cNvSpPr>
          <p:nvPr/>
        </p:nvSpPr>
        <p:spPr bwMode="auto">
          <a:xfrm>
            <a:off x="3043238" y="2286000"/>
            <a:ext cx="1055687" cy="366713"/>
          </a:xfrm>
          <a:prstGeom prst="rect">
            <a:avLst/>
          </a:prstGeom>
          <a:noFill/>
          <a:ln w="9525">
            <a:noFill/>
            <a:miter lim="800000"/>
            <a:headEnd/>
            <a:tailEnd/>
          </a:ln>
          <a:effectLst>
            <a:outerShdw blurRad="63500" dist="38099" dir="2700000" algn="ctr" rotWithShape="0">
              <a:srgbClr val="000000">
                <a:alpha val="49001"/>
              </a:srgbClr>
            </a:outerShdw>
          </a:effectLst>
        </p:spPr>
        <p:txBody>
          <a:bodyPr>
            <a:spAutoFit/>
          </a:bodyPr>
          <a:lstStyle/>
          <a:p>
            <a:pPr fontAlgn="auto">
              <a:spcBef>
                <a:spcPts val="0"/>
              </a:spcBef>
              <a:spcAft>
                <a:spcPts val="0"/>
              </a:spcAft>
              <a:defRPr/>
            </a:pPr>
            <a:r>
              <a:rPr lang="de-DE" dirty="0">
                <a:latin typeface="Arial Rounded MT Bold"/>
                <a:ea typeface="ＭＳ Ｐゴシック" pitchFamily="-112" charset="-128"/>
                <a:cs typeface="Arial Rounded MT Bold"/>
              </a:rPr>
              <a:t>ZLTP</a:t>
            </a:r>
          </a:p>
        </p:txBody>
      </p:sp>
      <p:sp>
        <p:nvSpPr>
          <p:cNvPr id="42" name="Textfeld 41"/>
          <p:cNvSpPr txBox="1"/>
          <p:nvPr/>
        </p:nvSpPr>
        <p:spPr>
          <a:xfrm>
            <a:off x="7190108" y="4510924"/>
            <a:ext cx="1628453" cy="369332"/>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err="1">
                <a:latin typeface="Arial Rounded MT Bold" pitchFamily="34" charset="0"/>
                <a:ea typeface="ＭＳ Ｐゴシック" pitchFamily="-112" charset="-128"/>
                <a:cs typeface="ＭＳ Ｐゴシック" pitchFamily="-112" charset="-128"/>
              </a:rPr>
              <a:t>Leishman</a:t>
            </a:r>
            <a:endParaRPr lang="de-DE" dirty="0">
              <a:latin typeface="Arial Rounded MT Bold" pitchFamily="34" charset="0"/>
              <a:ea typeface="ＭＳ Ｐゴシック" pitchFamily="-112" charset="-128"/>
              <a:cs typeface="ＭＳ Ｐゴシック" pitchFamily="-112" charset="-128"/>
            </a:endParaRPr>
          </a:p>
        </p:txBody>
      </p:sp>
      <p:sp>
        <p:nvSpPr>
          <p:cNvPr id="105523" name="Text Box 51"/>
          <p:cNvSpPr txBox="1">
            <a:spLocks noChangeArrowheads="1"/>
          </p:cNvSpPr>
          <p:nvPr/>
        </p:nvSpPr>
        <p:spPr bwMode="auto">
          <a:xfrm>
            <a:off x="1401763" y="3155950"/>
            <a:ext cx="1727200" cy="366713"/>
          </a:xfrm>
          <a:prstGeom prst="rect">
            <a:avLst/>
          </a:prstGeom>
          <a:noFill/>
          <a:ln w="9525">
            <a:noFill/>
            <a:miter lim="800000"/>
            <a:headEnd/>
            <a:tailEnd/>
          </a:ln>
          <a:effectLst>
            <a:outerShdw blurRad="63500" dist="38099" dir="2700000" algn="ctr" rotWithShape="0">
              <a:srgbClr val="000000">
                <a:alpha val="25998"/>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ECOCRAFT</a:t>
            </a:r>
          </a:p>
        </p:txBody>
      </p:sp>
      <p:sp>
        <p:nvSpPr>
          <p:cNvPr id="44" name="Textfeld 43"/>
          <p:cNvSpPr txBox="1"/>
          <p:nvPr/>
        </p:nvSpPr>
        <p:spPr>
          <a:xfrm>
            <a:off x="1531782" y="5023872"/>
            <a:ext cx="1726058" cy="408425"/>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a:latin typeface="Arial Rounded MT Bold" pitchFamily="34" charset="0"/>
                <a:ea typeface="ＭＳ Ｐゴシック" pitchFamily="-112" charset="-128"/>
                <a:cs typeface="ＭＳ Ｐゴシック" pitchFamily="-112" charset="-128"/>
              </a:rPr>
              <a:t>RAINFOR</a:t>
            </a:r>
          </a:p>
        </p:txBody>
      </p:sp>
      <p:sp>
        <p:nvSpPr>
          <p:cNvPr id="105527" name="Text Box 55"/>
          <p:cNvSpPr txBox="1">
            <a:spLocks noChangeArrowheads="1"/>
          </p:cNvSpPr>
          <p:nvPr/>
        </p:nvSpPr>
        <p:spPr bwMode="auto">
          <a:xfrm>
            <a:off x="1804988" y="5360988"/>
            <a:ext cx="1727200" cy="366712"/>
          </a:xfrm>
          <a:prstGeom prst="rect">
            <a:avLst/>
          </a:prstGeom>
          <a:noFill/>
          <a:ln w="9525">
            <a:noFill/>
            <a:miter lim="800000"/>
            <a:headEnd/>
            <a:tailEnd/>
          </a:ln>
          <a:effectLst>
            <a:outerShdw blurRad="63500" dist="38099" dir="2700000" algn="ctr" rotWithShape="0">
              <a:srgbClr val="000000">
                <a:alpha val="25998"/>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ECOQUA</a:t>
            </a:r>
          </a:p>
        </p:txBody>
      </p:sp>
      <p:sp>
        <p:nvSpPr>
          <p:cNvPr id="46" name="Textfeld 45"/>
          <p:cNvSpPr txBox="1"/>
          <p:nvPr/>
        </p:nvSpPr>
        <p:spPr>
          <a:xfrm>
            <a:off x="4279273" y="2061316"/>
            <a:ext cx="1726058" cy="463185"/>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a:latin typeface="Arial Rounded MT Bold" pitchFamily="34" charset="0"/>
                <a:ea typeface="ＭＳ Ｐゴシック" pitchFamily="-112" charset="-128"/>
                <a:cs typeface="ＭＳ Ｐゴシック" pitchFamily="-112" charset="-128"/>
              </a:rPr>
              <a:t>SID</a:t>
            </a:r>
          </a:p>
        </p:txBody>
      </p:sp>
      <p:sp>
        <p:nvSpPr>
          <p:cNvPr id="47" name="Textfeld 46"/>
          <p:cNvSpPr txBox="1"/>
          <p:nvPr/>
        </p:nvSpPr>
        <p:spPr>
          <a:xfrm>
            <a:off x="2449660" y="2586490"/>
            <a:ext cx="1726058" cy="408425"/>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a:latin typeface="Arial Rounded MT Bold" pitchFamily="34" charset="0"/>
                <a:ea typeface="ＭＳ Ｐゴシック" pitchFamily="-112" charset="-128"/>
                <a:cs typeface="ＭＳ Ｐゴシック" pitchFamily="-112" charset="-128"/>
              </a:rPr>
              <a:t>BROT</a:t>
            </a:r>
          </a:p>
        </p:txBody>
      </p:sp>
      <p:sp>
        <p:nvSpPr>
          <p:cNvPr id="48" name="Textfeld 47"/>
          <p:cNvSpPr txBox="1"/>
          <p:nvPr/>
        </p:nvSpPr>
        <p:spPr>
          <a:xfrm>
            <a:off x="5189380" y="6242625"/>
            <a:ext cx="1628453" cy="369332"/>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mtClean="0">
                <a:latin typeface="Arial Rounded MT Bold" charset="0"/>
                <a:cs typeface="Arial Rounded MT Bold" charset="0"/>
              </a:rPr>
              <a:t>Díaz</a:t>
            </a:r>
            <a:endParaRPr lang="de-DE" smtClean="0">
              <a:latin typeface="Arial Rounded MT Bold" charset="0"/>
              <a:cs typeface="Arial Rounded MT Bold" charset="0"/>
            </a:endParaRPr>
          </a:p>
        </p:txBody>
      </p:sp>
      <p:sp>
        <p:nvSpPr>
          <p:cNvPr id="49" name="Textfeld 48"/>
          <p:cNvSpPr txBox="1"/>
          <p:nvPr/>
        </p:nvSpPr>
        <p:spPr>
          <a:xfrm>
            <a:off x="4807222" y="2050136"/>
            <a:ext cx="1628453" cy="408425"/>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a:latin typeface="Arial Rounded MT Bold" pitchFamily="34" charset="0"/>
                <a:ea typeface="ＭＳ Ｐゴシック" pitchFamily="-112" charset="-128"/>
                <a:cs typeface="ＭＳ Ｐゴシック" pitchFamily="-112" charset="-128"/>
              </a:rPr>
              <a:t>Fang</a:t>
            </a:r>
          </a:p>
        </p:txBody>
      </p:sp>
      <p:sp>
        <p:nvSpPr>
          <p:cNvPr id="51" name="Textfeld 50"/>
          <p:cNvSpPr txBox="1"/>
          <p:nvPr/>
        </p:nvSpPr>
        <p:spPr>
          <a:xfrm>
            <a:off x="6398167" y="2709738"/>
            <a:ext cx="1628453" cy="408424"/>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a:spAutoFit/>
          </a:bodyPr>
          <a:lstStyle/>
          <a:p>
            <a:pPr fontAlgn="auto">
              <a:spcBef>
                <a:spcPts val="0"/>
              </a:spcBef>
              <a:spcAft>
                <a:spcPts val="0"/>
              </a:spcAft>
              <a:defRPr/>
            </a:pPr>
            <a:r>
              <a:rPr lang="de-DE" dirty="0">
                <a:latin typeface="Arial Rounded MT Bold" pitchFamily="34" charset="0"/>
                <a:ea typeface="ＭＳ Ｐゴシック" pitchFamily="-112" charset="-128"/>
                <a:cs typeface="ＭＳ Ｐゴシック" pitchFamily="-112" charset="-128"/>
              </a:rPr>
              <a:t>Wright</a:t>
            </a:r>
          </a:p>
        </p:txBody>
      </p:sp>
      <p:cxnSp>
        <p:nvCxnSpPr>
          <p:cNvPr id="52" name="Gerade Verbindung mit Pfeil 51"/>
          <p:cNvCxnSpPr>
            <a:stCxn id="54" idx="7"/>
          </p:cNvCxnSpPr>
          <p:nvPr/>
        </p:nvCxnSpPr>
        <p:spPr>
          <a:xfrm rot="16200000" flipH="1" flipV="1">
            <a:off x="5746750" y="2967038"/>
            <a:ext cx="612775" cy="80645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Gerade Verbindung mit Pfeil 55"/>
          <p:cNvCxnSpPr/>
          <p:nvPr/>
        </p:nvCxnSpPr>
        <p:spPr>
          <a:xfrm rot="10800000" flipV="1">
            <a:off x="5783263" y="3340100"/>
            <a:ext cx="968375" cy="500063"/>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p:nvPr/>
        </p:nvCxnSpPr>
        <p:spPr>
          <a:xfrm rot="10800000" flipV="1">
            <a:off x="5845175" y="3646488"/>
            <a:ext cx="1100138" cy="379412"/>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Gerade Verbindung mit Pfeil 57"/>
          <p:cNvCxnSpPr/>
          <p:nvPr/>
        </p:nvCxnSpPr>
        <p:spPr>
          <a:xfrm rot="10800000" flipV="1">
            <a:off x="5895975" y="3963988"/>
            <a:ext cx="1212850" cy="185737"/>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Gerade Verbindung mit Pfeil 63"/>
          <p:cNvCxnSpPr/>
          <p:nvPr/>
        </p:nvCxnSpPr>
        <p:spPr>
          <a:xfrm rot="10800000" flipV="1">
            <a:off x="5886450" y="4259263"/>
            <a:ext cx="1241425" cy="49212"/>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Gerade Verbindung mit Pfeil 64"/>
          <p:cNvCxnSpPr/>
          <p:nvPr/>
        </p:nvCxnSpPr>
        <p:spPr>
          <a:xfrm rot="10800000">
            <a:off x="5875338" y="4467225"/>
            <a:ext cx="1190625" cy="173038"/>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Gerade Verbindung mit Pfeil 65"/>
          <p:cNvCxnSpPr/>
          <p:nvPr/>
        </p:nvCxnSpPr>
        <p:spPr>
          <a:xfrm rot="10800000">
            <a:off x="5834063" y="4641850"/>
            <a:ext cx="1128712" cy="398463"/>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Gerade Verbindung mit Pfeil 75"/>
          <p:cNvCxnSpPr/>
          <p:nvPr/>
        </p:nvCxnSpPr>
        <p:spPr>
          <a:xfrm rot="10800000">
            <a:off x="5730875" y="4827588"/>
            <a:ext cx="1065213" cy="477837"/>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Gerade Verbindung mit Pfeil 76"/>
          <p:cNvCxnSpPr/>
          <p:nvPr/>
        </p:nvCxnSpPr>
        <p:spPr>
          <a:xfrm rot="10800000">
            <a:off x="5638800" y="4991100"/>
            <a:ext cx="889000" cy="59055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Gerade Verbindung mit Pfeil 77"/>
          <p:cNvCxnSpPr/>
          <p:nvPr/>
        </p:nvCxnSpPr>
        <p:spPr>
          <a:xfrm rot="16200000" flipV="1">
            <a:off x="5171281" y="5437982"/>
            <a:ext cx="739775" cy="420688"/>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Gerade Verbindung mit Pfeil 78"/>
          <p:cNvCxnSpPr/>
          <p:nvPr/>
        </p:nvCxnSpPr>
        <p:spPr>
          <a:xfrm rot="10800000">
            <a:off x="5475288" y="5186363"/>
            <a:ext cx="682625" cy="620712"/>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Gerade Verbindung mit Pfeil 84"/>
          <p:cNvCxnSpPr/>
          <p:nvPr/>
        </p:nvCxnSpPr>
        <p:spPr>
          <a:xfrm rot="5400000">
            <a:off x="5431631" y="2828132"/>
            <a:ext cx="665163" cy="57785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rade Verbindung mit Pfeil 85"/>
          <p:cNvCxnSpPr/>
          <p:nvPr/>
        </p:nvCxnSpPr>
        <p:spPr>
          <a:xfrm rot="5400000">
            <a:off x="5087144" y="2802731"/>
            <a:ext cx="717550" cy="331788"/>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Gerade Verbindung mit Pfeil 86"/>
          <p:cNvCxnSpPr/>
          <p:nvPr/>
        </p:nvCxnSpPr>
        <p:spPr>
          <a:xfrm rot="5400000">
            <a:off x="4660900" y="2828926"/>
            <a:ext cx="706437" cy="106362"/>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Gerade Verbindung mit Pfeil 87"/>
          <p:cNvCxnSpPr/>
          <p:nvPr/>
        </p:nvCxnSpPr>
        <p:spPr>
          <a:xfrm rot="16200000" flipH="1">
            <a:off x="4244976" y="2806700"/>
            <a:ext cx="685800" cy="130175"/>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Gerade Verbindung mit Pfeil 88"/>
          <p:cNvCxnSpPr/>
          <p:nvPr/>
        </p:nvCxnSpPr>
        <p:spPr>
          <a:xfrm rot="16200000" flipH="1">
            <a:off x="3892550" y="2751138"/>
            <a:ext cx="688975" cy="339725"/>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Gerade Verbindung mit Pfeil 95"/>
          <p:cNvCxnSpPr/>
          <p:nvPr/>
        </p:nvCxnSpPr>
        <p:spPr>
          <a:xfrm rot="16200000" flipH="1">
            <a:off x="3582194" y="2801144"/>
            <a:ext cx="681038" cy="49530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Gerade Verbindung mit Pfeil 96"/>
          <p:cNvCxnSpPr/>
          <p:nvPr/>
        </p:nvCxnSpPr>
        <p:spPr>
          <a:xfrm>
            <a:off x="3305175" y="2882900"/>
            <a:ext cx="703263" cy="644525"/>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Gerade Verbindung mit Pfeil 97"/>
          <p:cNvCxnSpPr/>
          <p:nvPr/>
        </p:nvCxnSpPr>
        <p:spPr>
          <a:xfrm>
            <a:off x="3017838" y="3151188"/>
            <a:ext cx="874712" cy="51435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Gerade Verbindung mit Pfeil 98"/>
          <p:cNvCxnSpPr/>
          <p:nvPr/>
        </p:nvCxnSpPr>
        <p:spPr>
          <a:xfrm>
            <a:off x="2781300" y="3355975"/>
            <a:ext cx="1008063" cy="474663"/>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Gerade Verbindung mit Pfeil 99"/>
          <p:cNvCxnSpPr/>
          <p:nvPr/>
        </p:nvCxnSpPr>
        <p:spPr>
          <a:xfrm>
            <a:off x="2595563" y="3675063"/>
            <a:ext cx="1122362" cy="319087"/>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Gerade Verbindung mit Pfeil 100"/>
          <p:cNvCxnSpPr/>
          <p:nvPr/>
        </p:nvCxnSpPr>
        <p:spPr>
          <a:xfrm>
            <a:off x="2482850" y="3952875"/>
            <a:ext cx="1204913" cy="185738"/>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Gerade Verbindung mit Pfeil 107"/>
          <p:cNvCxnSpPr/>
          <p:nvPr/>
        </p:nvCxnSpPr>
        <p:spPr>
          <a:xfrm>
            <a:off x="2409825" y="4289425"/>
            <a:ext cx="1277938" cy="1905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Gerade Verbindung mit Pfeil 111"/>
          <p:cNvCxnSpPr/>
          <p:nvPr/>
        </p:nvCxnSpPr>
        <p:spPr>
          <a:xfrm flipV="1">
            <a:off x="2438400" y="4487863"/>
            <a:ext cx="1279525" cy="128587"/>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Gerade Verbindung mit Pfeil 112"/>
          <p:cNvCxnSpPr/>
          <p:nvPr/>
        </p:nvCxnSpPr>
        <p:spPr>
          <a:xfrm flipV="1">
            <a:off x="2541588" y="4652963"/>
            <a:ext cx="1206500" cy="29210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Gerade Verbindung mit Pfeil 113"/>
          <p:cNvCxnSpPr/>
          <p:nvPr/>
        </p:nvCxnSpPr>
        <p:spPr>
          <a:xfrm flipV="1">
            <a:off x="2695575" y="4775200"/>
            <a:ext cx="1114425" cy="40640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Gerade Verbindung mit Pfeil 114"/>
          <p:cNvCxnSpPr/>
          <p:nvPr/>
        </p:nvCxnSpPr>
        <p:spPr>
          <a:xfrm flipV="1">
            <a:off x="2936875" y="4940300"/>
            <a:ext cx="955675" cy="56515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Gerade Verbindung mit Pfeil 120"/>
          <p:cNvCxnSpPr/>
          <p:nvPr/>
        </p:nvCxnSpPr>
        <p:spPr>
          <a:xfrm flipV="1">
            <a:off x="3276600" y="5092700"/>
            <a:ext cx="768350" cy="700088"/>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Gerade Verbindung mit Pfeil 121"/>
          <p:cNvCxnSpPr/>
          <p:nvPr/>
        </p:nvCxnSpPr>
        <p:spPr>
          <a:xfrm rot="5400000" flipH="1" flipV="1">
            <a:off x="3876675" y="5622925"/>
            <a:ext cx="822325" cy="339725"/>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299" name="Gerade Verbindung mit Pfeil 122"/>
          <p:cNvCxnSpPr>
            <a:cxnSpLocks noChangeShapeType="1"/>
          </p:cNvCxnSpPr>
          <p:nvPr/>
        </p:nvCxnSpPr>
        <p:spPr bwMode="auto">
          <a:xfrm flipH="1" flipV="1">
            <a:off x="4786313" y="5413375"/>
            <a:ext cx="9525" cy="835025"/>
          </a:xfrm>
          <a:prstGeom prst="straightConnector1">
            <a:avLst/>
          </a:prstGeom>
          <a:noFill/>
          <a:ln w="38100">
            <a:solidFill>
              <a:srgbClr val="00B05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27" name="Gerade Verbindung mit Pfeil 126"/>
          <p:cNvCxnSpPr/>
          <p:nvPr/>
        </p:nvCxnSpPr>
        <p:spPr>
          <a:xfrm rot="5400000" flipH="1" flipV="1">
            <a:off x="3527425" y="5348288"/>
            <a:ext cx="762000" cy="584200"/>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574" name="Text Box 102"/>
          <p:cNvSpPr txBox="1">
            <a:spLocks noChangeArrowheads="1"/>
          </p:cNvSpPr>
          <p:nvPr/>
        </p:nvSpPr>
        <p:spPr bwMode="auto">
          <a:xfrm>
            <a:off x="6548438" y="5486400"/>
            <a:ext cx="1524000" cy="366713"/>
          </a:xfrm>
          <a:prstGeom prst="rect">
            <a:avLst/>
          </a:prstGeom>
          <a:noFill/>
          <a:ln w="9525">
            <a:noFill/>
            <a:miter lim="800000"/>
            <a:headEnd/>
            <a:tailEnd/>
          </a:ln>
          <a:effectLst>
            <a:outerShdw blurRad="63500" dist="38099" dir="2700000" algn="ctr" rotWithShape="0">
              <a:srgbClr val="000000">
                <a:alpha val="28000"/>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Penuelas</a:t>
            </a:r>
          </a:p>
        </p:txBody>
      </p:sp>
      <p:cxnSp>
        <p:nvCxnSpPr>
          <p:cNvPr id="141" name="Gerade Verbindung mit Pfeil 140"/>
          <p:cNvCxnSpPr/>
          <p:nvPr/>
        </p:nvCxnSpPr>
        <p:spPr>
          <a:xfrm rot="16200000" flipV="1">
            <a:off x="4810126" y="5632450"/>
            <a:ext cx="812800" cy="288925"/>
          </a:xfrm>
          <a:prstGeom prst="straightConnector1">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303" name="Text Box 2"/>
          <p:cNvSpPr txBox="1">
            <a:spLocks noChangeArrowheads="1"/>
          </p:cNvSpPr>
          <p:nvPr/>
        </p:nvSpPr>
        <p:spPr bwMode="auto">
          <a:xfrm>
            <a:off x="3881438" y="3657600"/>
            <a:ext cx="18462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6000">
                <a:solidFill>
                  <a:srgbClr val="000000"/>
                </a:solidFill>
                <a:latin typeface="Calibri" charset="0"/>
              </a:rPr>
              <a:t>TRY</a:t>
            </a:r>
          </a:p>
        </p:txBody>
      </p:sp>
      <p:sp>
        <p:nvSpPr>
          <p:cNvPr id="105577" name="Text Box 105"/>
          <p:cNvSpPr txBox="1">
            <a:spLocks noChangeArrowheads="1"/>
          </p:cNvSpPr>
          <p:nvPr/>
        </p:nvSpPr>
        <p:spPr bwMode="auto">
          <a:xfrm>
            <a:off x="5481638" y="2133600"/>
            <a:ext cx="1628775" cy="366713"/>
          </a:xfrm>
          <a:prstGeom prst="rect">
            <a:avLst/>
          </a:prstGeom>
          <a:noFill/>
          <a:ln w="9525">
            <a:noFill/>
            <a:miter lim="800000"/>
            <a:headEnd/>
            <a:tailEnd/>
          </a:ln>
          <a:effectLst>
            <a:outerShdw blurRad="63500" dist="38099" dir="2700000" algn="ctr" rotWithShape="0">
              <a:srgbClr val="000000">
                <a:alpha val="25000"/>
              </a:srgbClr>
            </a:outerShdw>
          </a:effectLst>
        </p:spPr>
        <p:txBody>
          <a:bodyPr>
            <a:spAutoFit/>
          </a:bodyPr>
          <a:lstStyle/>
          <a:p>
            <a:pPr fontAlgn="auto">
              <a:spcBef>
                <a:spcPts val="0"/>
              </a:spcBef>
              <a:spcAft>
                <a:spcPts val="0"/>
              </a:spcAft>
              <a:defRPr/>
            </a:pPr>
            <a:r>
              <a:rPr lang="de-DE">
                <a:latin typeface="Arial Rounded MT Bold"/>
                <a:ea typeface="ＭＳ Ｐゴシック" pitchFamily="-112" charset="-128"/>
                <a:cs typeface="Arial Rounded MT Bold"/>
              </a:rPr>
              <a:t>Chapin</a:t>
            </a:r>
          </a:p>
        </p:txBody>
      </p:sp>
      <p:grpSp>
        <p:nvGrpSpPr>
          <p:cNvPr id="2" name="Group 80"/>
          <p:cNvGrpSpPr>
            <a:grpSpLocks/>
          </p:cNvGrpSpPr>
          <p:nvPr/>
        </p:nvGrpSpPr>
        <p:grpSpPr bwMode="auto">
          <a:xfrm>
            <a:off x="463550" y="1990725"/>
            <a:ext cx="8216899" cy="4981575"/>
            <a:chOff x="282605" y="1915824"/>
            <a:chExt cx="8247710" cy="4981575"/>
          </a:xfrm>
        </p:grpSpPr>
        <p:sp>
          <p:nvSpPr>
            <p:cNvPr id="75" name="Rechteck 74"/>
            <p:cNvSpPr/>
            <p:nvPr/>
          </p:nvSpPr>
          <p:spPr bwMode="auto">
            <a:xfrm>
              <a:off x="282605" y="1915824"/>
              <a:ext cx="8247710" cy="498157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4000">
                <a:solidFill>
                  <a:srgbClr val="FFFFFF"/>
                </a:solidFill>
              </a:endParaRPr>
            </a:p>
          </p:txBody>
        </p:sp>
        <p:sp>
          <p:nvSpPr>
            <p:cNvPr id="51307" name="Textfeld 73"/>
            <p:cNvSpPr txBox="1">
              <a:spLocks noChangeArrowheads="1"/>
            </p:cNvSpPr>
            <p:nvPr/>
          </p:nvSpPr>
          <p:spPr bwMode="auto">
            <a:xfrm>
              <a:off x="470131" y="2876424"/>
              <a:ext cx="798915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de-DE" sz="4000" b="1" dirty="0" smtClean="0">
                  <a:latin typeface="Calibri" charset="0"/>
                </a:rPr>
                <a:t>1100 </a:t>
              </a:r>
              <a:r>
                <a:rPr lang="de-DE" sz="4000" b="1" dirty="0" err="1" smtClean="0">
                  <a:latin typeface="Calibri" charset="0"/>
                </a:rPr>
                <a:t>traits</a:t>
              </a:r>
              <a:endParaRPr lang="de-DE" sz="4000" b="1" dirty="0">
                <a:latin typeface="Calibri" charset="0"/>
              </a:endParaRPr>
            </a:p>
            <a:p>
              <a:pPr algn="ctr"/>
              <a:r>
                <a:rPr lang="de-DE" sz="4000" b="1" dirty="0">
                  <a:latin typeface="Calibri" charset="0"/>
                </a:rPr>
                <a:t> </a:t>
              </a:r>
              <a:r>
                <a:rPr lang="de-DE" sz="4000" b="1" dirty="0" smtClean="0">
                  <a:latin typeface="Calibri" charset="0"/>
                </a:rPr>
                <a:t> </a:t>
              </a:r>
              <a:r>
                <a:rPr lang="de-DE" sz="3000" dirty="0" smtClean="0">
                  <a:latin typeface="Calibri" charset="0"/>
                </a:rPr>
                <a:t> </a:t>
              </a:r>
              <a:r>
                <a:rPr lang="de-DE" sz="4000" b="1" dirty="0" smtClean="0">
                  <a:latin typeface="Calibri" charset="0"/>
                </a:rPr>
                <a:t>100000 </a:t>
              </a:r>
              <a:r>
                <a:rPr lang="de-DE" sz="4000" b="1" dirty="0" err="1" smtClean="0">
                  <a:latin typeface="Calibri" charset="0"/>
                </a:rPr>
                <a:t>species</a:t>
              </a:r>
              <a:endParaRPr lang="de-DE" sz="4000" b="1" dirty="0" smtClean="0">
                <a:latin typeface="Calibri" charset="0"/>
              </a:endParaRPr>
            </a:p>
            <a:p>
              <a:pPr algn="ctr"/>
              <a:r>
                <a:rPr lang="de-DE" sz="4000" b="1" dirty="0" smtClean="0">
                  <a:latin typeface="Calibri" charset="0"/>
                </a:rPr>
                <a:t>2.2 </a:t>
              </a:r>
              <a:r>
                <a:rPr lang="de-DE" sz="4000" b="1" dirty="0" err="1" smtClean="0">
                  <a:latin typeface="Calibri" charset="0"/>
                </a:rPr>
                <a:t>million</a:t>
              </a:r>
              <a:r>
                <a:rPr lang="de-DE" sz="4000" b="1" dirty="0" smtClean="0">
                  <a:latin typeface="Calibri" charset="0"/>
                </a:rPr>
                <a:t> </a:t>
              </a:r>
              <a:r>
                <a:rPr lang="de-DE" sz="4000" b="1" dirty="0" err="1" smtClean="0">
                  <a:latin typeface="Calibri" charset="0"/>
                </a:rPr>
                <a:t>plants</a:t>
              </a:r>
              <a:r>
                <a:rPr lang="de-DE" sz="4000" b="1" dirty="0" smtClean="0">
                  <a:latin typeface="Calibri" charset="0"/>
                </a:rPr>
                <a:t> </a:t>
              </a:r>
            </a:p>
            <a:p>
              <a:pPr algn="ctr"/>
              <a:r>
                <a:rPr lang="de-DE" sz="4000" b="1" dirty="0" smtClean="0">
                  <a:latin typeface="Calibri" charset="0"/>
                </a:rPr>
                <a:t>5.6 </a:t>
              </a:r>
              <a:r>
                <a:rPr lang="de-DE" sz="4000" b="1" dirty="0" err="1">
                  <a:latin typeface="Calibri" charset="0"/>
                </a:rPr>
                <a:t>million</a:t>
              </a:r>
              <a:r>
                <a:rPr lang="de-DE" sz="4000" b="1" dirty="0">
                  <a:latin typeface="Calibri" charset="0"/>
                </a:rPr>
                <a:t> </a:t>
              </a:r>
              <a:r>
                <a:rPr lang="de-DE" sz="4000" b="1" dirty="0" err="1">
                  <a:latin typeface="Calibri" charset="0"/>
                </a:rPr>
                <a:t>trait</a:t>
              </a:r>
              <a:r>
                <a:rPr lang="de-DE" sz="4000" b="1" dirty="0">
                  <a:latin typeface="Calibri" charset="0"/>
                </a:rPr>
                <a:t> </a:t>
              </a:r>
              <a:r>
                <a:rPr lang="de-DE" sz="4000" b="1" dirty="0" err="1" smtClean="0">
                  <a:latin typeface="Calibri" charset="0"/>
                </a:rPr>
                <a:t>records</a:t>
              </a:r>
              <a:endParaRPr lang="de-DE" sz="4000" b="1" dirty="0" smtClean="0">
                <a:latin typeface="Calibri" charset="0"/>
              </a:endParaRPr>
            </a:p>
          </p:txBody>
        </p:sp>
      </p:grpSp>
    </p:spTree>
    <p:extLst>
      <p:ext uri="{BB962C8B-B14F-4D97-AF65-F5344CB8AC3E}">
        <p14:creationId xmlns:p14="http://schemas.microsoft.com/office/powerpoint/2010/main" val="2508321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 y="270421"/>
            <a:ext cx="914399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4400" b="1" dirty="0">
                <a:latin typeface="+mj-lt"/>
              </a:rPr>
              <a:t>Trait entries </a:t>
            </a:r>
            <a:r>
              <a:rPr lang="en-US" sz="4400" b="1" dirty="0" smtClean="0">
                <a:latin typeface="+mj-lt"/>
              </a:rPr>
              <a:t>by plant parts</a:t>
            </a:r>
            <a:endParaRPr lang="en-US" sz="4400" b="1" dirty="0">
              <a:solidFill>
                <a:srgbClr val="000000"/>
              </a:solidFill>
              <a:latin typeface="+mj-lt"/>
            </a:endParaRPr>
          </a:p>
        </p:txBody>
      </p:sp>
      <p:graphicFrame>
        <p:nvGraphicFramePr>
          <p:cNvPr id="6" name="Chart 5"/>
          <p:cNvGraphicFramePr>
            <a:graphicFrameLocks/>
          </p:cNvGraphicFramePr>
          <p:nvPr>
            <p:extLst>
              <p:ext uri="{D42A27DB-BD31-4B8C-83A1-F6EECF244321}">
                <p14:modId xmlns:p14="http://schemas.microsoft.com/office/powerpoint/2010/main" val="659598307"/>
              </p:ext>
            </p:extLst>
          </p:nvPr>
        </p:nvGraphicFramePr>
        <p:xfrm>
          <a:off x="220871" y="1039862"/>
          <a:ext cx="8713304" cy="50026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752602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974292"/>
            <a:ext cx="9144000" cy="4883708"/>
          </a:xfrm>
          <a:prstGeom prst="rect">
            <a:avLst/>
          </a:prstGeom>
          <a:ln>
            <a:solidFill>
              <a:schemeClr val="tx1">
                <a:lumMod val="65000"/>
                <a:lumOff val="35000"/>
              </a:schemeClr>
            </a:solidFill>
          </a:ln>
        </p:spPr>
      </p:pic>
      <p:sp>
        <p:nvSpPr>
          <p:cNvPr id="5" name="Title 1"/>
          <p:cNvSpPr>
            <a:spLocks noGrp="1"/>
          </p:cNvSpPr>
          <p:nvPr>
            <p:ph type="title"/>
          </p:nvPr>
        </p:nvSpPr>
        <p:spPr>
          <a:xfrm>
            <a:off x="876934" y="0"/>
            <a:ext cx="7377824" cy="925521"/>
          </a:xfrm>
        </p:spPr>
        <p:txBody>
          <a:bodyPr>
            <a:normAutofit/>
          </a:bodyPr>
          <a:lstStyle/>
          <a:p>
            <a:r>
              <a:rPr lang="en-US" sz="4000" b="1" smtClean="0">
                <a:cs typeface="Arial Rounded MT Bold"/>
              </a:rPr>
              <a:t>TRY – a global research network</a:t>
            </a:r>
            <a:endParaRPr lang="en-US" sz="4000" b="1">
              <a:cs typeface="Arial Rounded MT Bold"/>
            </a:endParaRPr>
          </a:p>
        </p:txBody>
      </p:sp>
      <p:sp>
        <p:nvSpPr>
          <p:cNvPr id="6" name="TextBox 5"/>
          <p:cNvSpPr txBox="1"/>
          <p:nvPr/>
        </p:nvSpPr>
        <p:spPr>
          <a:xfrm>
            <a:off x="0" y="776427"/>
            <a:ext cx="9144000" cy="1031051"/>
          </a:xfrm>
          <a:prstGeom prst="rect">
            <a:avLst/>
          </a:prstGeom>
          <a:noFill/>
        </p:spPr>
        <p:txBody>
          <a:bodyPr wrap="square" rtlCol="0">
            <a:spAutoFit/>
          </a:bodyPr>
          <a:lstStyle/>
          <a:p>
            <a:pPr algn="ctr">
              <a:spcAft>
                <a:spcPts val="600"/>
              </a:spcAft>
            </a:pPr>
            <a:r>
              <a:rPr lang="en-US" sz="2800" b="1" smtClean="0">
                <a:solidFill>
                  <a:srgbClr val="1E6D68"/>
                </a:solidFill>
              </a:rPr>
              <a:t>167 institutes contributing data </a:t>
            </a:r>
          </a:p>
          <a:p>
            <a:pPr algn="ctr">
              <a:spcAft>
                <a:spcPts val="600"/>
              </a:spcAft>
            </a:pPr>
            <a:r>
              <a:rPr lang="en-US" sz="2800" b="1" smtClean="0">
                <a:solidFill>
                  <a:srgbClr val="1E6D68"/>
                </a:solidFill>
              </a:rPr>
              <a:t>12,361 measurement sites (50% of data georeferenced)</a:t>
            </a:r>
          </a:p>
        </p:txBody>
      </p:sp>
    </p:spTree>
    <p:extLst>
      <p:ext uri="{BB962C8B-B14F-4D97-AF65-F5344CB8AC3E}">
        <p14:creationId xmlns:p14="http://schemas.microsoft.com/office/powerpoint/2010/main" val="20746368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Inhaltsplatzhalter 2"/>
          <p:cNvSpPr>
            <a:spLocks noGrp="1"/>
          </p:cNvSpPr>
          <p:nvPr>
            <p:ph idx="1"/>
          </p:nvPr>
        </p:nvSpPr>
        <p:spPr>
          <a:xfrm>
            <a:off x="819945" y="2282800"/>
            <a:ext cx="8292842" cy="3587544"/>
          </a:xfrm>
        </p:spPr>
        <p:txBody>
          <a:bodyPr>
            <a:noAutofit/>
          </a:bodyPr>
          <a:lstStyle/>
          <a:p>
            <a:pPr marL="514350" indent="-514350">
              <a:lnSpc>
                <a:spcPct val="130000"/>
              </a:lnSpc>
              <a:spcAft>
                <a:spcPts val="600"/>
              </a:spcAft>
              <a:buFont typeface="+mj-lt"/>
              <a:buAutoNum type="arabicPeriod"/>
            </a:pPr>
            <a:r>
              <a:rPr lang="en-GB" sz="3000" b="1" dirty="0">
                <a:latin typeface="Arial"/>
                <a:ea typeface="ＭＳ Ｐゴシック" charset="0"/>
                <a:cs typeface="Arial"/>
              </a:rPr>
              <a:t>Semantic integration </a:t>
            </a:r>
            <a:r>
              <a:rPr lang="en-GB" sz="3000" b="1" dirty="0" smtClean="0">
                <a:latin typeface="Arial"/>
                <a:ea typeface="ＭＳ Ｐゴシック" charset="0"/>
                <a:cs typeface="Arial"/>
              </a:rPr>
              <a:t>of traits</a:t>
            </a:r>
            <a:r>
              <a:rPr lang="en-GB" sz="3000" b="1" dirty="0" smtClean="0">
                <a:latin typeface="Arial" charset="0"/>
                <a:ea typeface="ＭＳ Ｐゴシック" charset="0"/>
                <a:cs typeface="ＭＳ Ｐゴシック" charset="0"/>
              </a:rPr>
              <a:t>, context information and taxonomy</a:t>
            </a:r>
          </a:p>
          <a:p>
            <a:pPr marL="514350" indent="-514350" eaLnBrk="1" hangingPunct="1">
              <a:lnSpc>
                <a:spcPct val="130000"/>
              </a:lnSpc>
              <a:spcAft>
                <a:spcPts val="600"/>
              </a:spcAft>
              <a:buFont typeface="+mj-lt"/>
              <a:buAutoNum type="arabicPeriod"/>
            </a:pPr>
            <a:r>
              <a:rPr lang="en-GB" sz="3000" b="1" dirty="0" smtClean="0">
                <a:latin typeface="Arial" charset="0"/>
                <a:ea typeface="ＭＳ Ｐゴシック" charset="0"/>
                <a:cs typeface="ＭＳ Ｐゴシック" charset="0"/>
              </a:rPr>
              <a:t>Standardization of units</a:t>
            </a:r>
          </a:p>
          <a:p>
            <a:pPr marL="514350" indent="-514350">
              <a:lnSpc>
                <a:spcPct val="130000"/>
              </a:lnSpc>
              <a:spcAft>
                <a:spcPts val="600"/>
              </a:spcAft>
              <a:buFont typeface="+mj-lt"/>
              <a:buAutoNum type="arabicPeriod"/>
            </a:pPr>
            <a:r>
              <a:rPr lang="en-GB" sz="3000" b="1" dirty="0" smtClean="0">
                <a:latin typeface="Arial" charset="0"/>
                <a:ea typeface="ＭＳ Ｐゴシック" charset="0"/>
                <a:cs typeface="ＭＳ Ｐゴシック" charset="0"/>
              </a:rPr>
              <a:t>Correction </a:t>
            </a:r>
            <a:r>
              <a:rPr lang="en-GB" sz="3000" b="1" dirty="0">
                <a:latin typeface="Arial" charset="0"/>
                <a:ea typeface="ＭＳ Ｐゴシック" charset="0"/>
                <a:cs typeface="ＭＳ Ｐゴシック" charset="0"/>
              </a:rPr>
              <a:t>of </a:t>
            </a:r>
            <a:r>
              <a:rPr lang="en-GB" sz="3000" b="1" dirty="0" smtClean="0">
                <a:latin typeface="Arial" charset="0"/>
                <a:ea typeface="ＭＳ Ｐゴシック" charset="0"/>
                <a:cs typeface="ＭＳ Ｐゴシック" charset="0"/>
              </a:rPr>
              <a:t>errors</a:t>
            </a:r>
          </a:p>
          <a:p>
            <a:pPr marL="514350" indent="-514350" eaLnBrk="1" hangingPunct="1">
              <a:lnSpc>
                <a:spcPct val="130000"/>
              </a:lnSpc>
              <a:spcAft>
                <a:spcPts val="600"/>
              </a:spcAft>
              <a:buFont typeface="+mj-lt"/>
              <a:buAutoNum type="arabicPeriod"/>
            </a:pPr>
            <a:r>
              <a:rPr lang="en-GB" sz="3000" b="1" dirty="0" smtClean="0">
                <a:latin typeface="Arial" charset="0"/>
                <a:ea typeface="ＭＳ Ｐゴシック" charset="0"/>
                <a:cs typeface="ＭＳ Ｐゴシック" charset="0"/>
              </a:rPr>
              <a:t>Identification of duplicates and outliers </a:t>
            </a:r>
          </a:p>
        </p:txBody>
      </p:sp>
      <p:pic>
        <p:nvPicPr>
          <p:cNvPr id="4" name="Picture 4" descr="try_logo"/>
          <p:cNvPicPr>
            <a:picLocks noChangeAspect="1" noChangeArrowheads="1"/>
          </p:cNvPicPr>
          <p:nvPr/>
        </p:nvPicPr>
        <p:blipFill>
          <a:blip r:embed="rId3"/>
          <a:srcRect/>
          <a:stretch>
            <a:fillRect/>
          </a:stretch>
        </p:blipFill>
        <p:spPr bwMode="auto">
          <a:xfrm>
            <a:off x="7179354" y="6146987"/>
            <a:ext cx="1527774" cy="545891"/>
          </a:xfrm>
          <a:prstGeom prst="rect">
            <a:avLst/>
          </a:prstGeom>
          <a:noFill/>
          <a:ln w="9525">
            <a:noFill/>
            <a:miter lim="800000"/>
            <a:headEnd/>
            <a:tailEnd/>
          </a:ln>
        </p:spPr>
      </p:pic>
      <p:sp>
        <p:nvSpPr>
          <p:cNvPr id="6" name="Titel 1"/>
          <p:cNvSpPr txBox="1">
            <a:spLocks/>
          </p:cNvSpPr>
          <p:nvPr/>
        </p:nvSpPr>
        <p:spPr>
          <a:xfrm>
            <a:off x="215899" y="126265"/>
            <a:ext cx="8708717" cy="178296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30000"/>
              </a:lnSpc>
              <a:defRPr/>
            </a:pPr>
            <a:r>
              <a:rPr lang="en-GB" sz="4000" b="1" dirty="0" smtClean="0">
                <a:latin typeface="Arial Rounded MT Bold" charset="0"/>
                <a:ea typeface="Arial Rounded MT Bold" charset="0"/>
                <a:cs typeface="Arial Rounded MT Bold" charset="0"/>
              </a:rPr>
              <a:t>Data processing &amp; </a:t>
            </a:r>
            <a:br>
              <a:rPr lang="en-GB" sz="4000" b="1" dirty="0" smtClean="0">
                <a:latin typeface="Arial Rounded MT Bold" charset="0"/>
                <a:ea typeface="Arial Rounded MT Bold" charset="0"/>
                <a:cs typeface="Arial Rounded MT Bold" charset="0"/>
              </a:rPr>
            </a:br>
            <a:r>
              <a:rPr lang="en-GB" sz="4000" b="1" dirty="0" smtClean="0">
                <a:latin typeface="Arial Rounded MT Bold" charset="0"/>
                <a:ea typeface="Arial Rounded MT Bold" charset="0"/>
                <a:cs typeface="Arial Rounded MT Bold" charset="0"/>
              </a:rPr>
              <a:t>quality control</a:t>
            </a:r>
          </a:p>
        </p:txBody>
      </p:sp>
    </p:spTree>
    <p:extLst>
      <p:ext uri="{BB962C8B-B14F-4D97-AF65-F5344CB8AC3E}">
        <p14:creationId xmlns:p14="http://schemas.microsoft.com/office/powerpoint/2010/main" val="34945498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1709738"/>
            <a:ext cx="885666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llipse 5"/>
          <p:cNvSpPr/>
          <p:nvPr/>
        </p:nvSpPr>
        <p:spPr>
          <a:xfrm>
            <a:off x="5281613" y="3937000"/>
            <a:ext cx="409575" cy="122713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7" name="Ellipse 6"/>
          <p:cNvSpPr/>
          <p:nvPr/>
        </p:nvSpPr>
        <p:spPr>
          <a:xfrm>
            <a:off x="6327775" y="3937000"/>
            <a:ext cx="407988" cy="830263"/>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sp>
        <p:nvSpPr>
          <p:cNvPr id="60420" name="Titel 1"/>
          <p:cNvSpPr>
            <a:spLocks noGrp="1"/>
          </p:cNvSpPr>
          <p:nvPr>
            <p:ph type="title"/>
          </p:nvPr>
        </p:nvSpPr>
        <p:spPr>
          <a:xfrm>
            <a:off x="457200" y="306388"/>
            <a:ext cx="8229600" cy="1143000"/>
          </a:xfrm>
        </p:spPr>
        <p:txBody>
          <a:bodyPr/>
          <a:lstStyle/>
          <a:p>
            <a:r>
              <a:rPr lang="de-DE" sz="5400" b="1">
                <a:latin typeface="Arial" charset="0"/>
                <a:ea typeface="ＭＳ Ｐゴシック" charset="0"/>
                <a:cs typeface="ＭＳ Ｐゴシック" charset="0"/>
              </a:rPr>
              <a:t>Something‘s wrong here</a:t>
            </a:r>
          </a:p>
        </p:txBody>
      </p:sp>
      <p:sp>
        <p:nvSpPr>
          <p:cNvPr id="9" name="Titel 1"/>
          <p:cNvSpPr txBox="1">
            <a:spLocks/>
          </p:cNvSpPr>
          <p:nvPr/>
        </p:nvSpPr>
        <p:spPr>
          <a:xfrm>
            <a:off x="1216025" y="5327650"/>
            <a:ext cx="7927975" cy="1143000"/>
          </a:xfrm>
          <a:prstGeom prst="rect">
            <a:avLst/>
          </a:prstGeom>
        </p:spPr>
        <p:txBody>
          <a:bodyPr anchor="ctr">
            <a:normAutofit/>
          </a:bodyPr>
          <a:lstStyle/>
          <a:p>
            <a:pPr eaLnBrk="1" fontAlgn="auto" hangingPunct="1">
              <a:spcAft>
                <a:spcPts val="0"/>
              </a:spcAft>
              <a:defRPr/>
            </a:pPr>
            <a:r>
              <a:rPr lang="de-DE" sz="5400" dirty="0">
                <a:latin typeface="+mj-lt"/>
                <a:ea typeface="+mj-ea"/>
                <a:cs typeface="+mj-cs"/>
              </a:rPr>
              <a:t>e.g. </a:t>
            </a:r>
            <a:r>
              <a:rPr lang="de-DE" sz="5400" dirty="0" err="1">
                <a:latin typeface="+mj-lt"/>
                <a:ea typeface="+mj-ea"/>
                <a:cs typeface="+mj-cs"/>
              </a:rPr>
              <a:t>specific</a:t>
            </a:r>
            <a:r>
              <a:rPr lang="de-DE" sz="5400" dirty="0">
                <a:latin typeface="+mj-lt"/>
                <a:ea typeface="+mj-ea"/>
                <a:cs typeface="+mj-cs"/>
              </a:rPr>
              <a:t> </a:t>
            </a:r>
            <a:r>
              <a:rPr lang="de-DE" sz="5400" dirty="0" err="1">
                <a:latin typeface="+mj-lt"/>
                <a:ea typeface="+mj-ea"/>
                <a:cs typeface="+mj-cs"/>
              </a:rPr>
              <a:t>leaf</a:t>
            </a:r>
            <a:r>
              <a:rPr lang="de-DE" sz="5400" dirty="0">
                <a:latin typeface="+mj-lt"/>
                <a:ea typeface="+mj-ea"/>
                <a:cs typeface="+mj-cs"/>
              </a:rPr>
              <a:t> </a:t>
            </a:r>
            <a:r>
              <a:rPr lang="de-DE" sz="5400" dirty="0" err="1">
                <a:latin typeface="+mj-lt"/>
                <a:ea typeface="+mj-ea"/>
                <a:cs typeface="+mj-cs"/>
              </a:rPr>
              <a:t>area</a:t>
            </a:r>
            <a:r>
              <a:rPr lang="de-DE" sz="5400" dirty="0">
                <a:latin typeface="+mj-lt"/>
                <a:ea typeface="+mj-ea"/>
                <a:cs typeface="+mj-cs"/>
              </a:rPr>
              <a:t> </a:t>
            </a:r>
          </a:p>
        </p:txBody>
      </p:sp>
    </p:spTree>
    <p:extLst>
      <p:ext uri="{BB962C8B-B14F-4D97-AF65-F5344CB8AC3E}">
        <p14:creationId xmlns:p14="http://schemas.microsoft.com/office/powerpoint/2010/main" val="10388113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0" descr="TRY_Location_N_white_b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638" y="2538413"/>
            <a:ext cx="76295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8"/>
          <p:cNvSpPr>
            <a:spLocks noChangeArrowheads="1"/>
          </p:cNvSpPr>
          <p:nvPr/>
        </p:nvSpPr>
        <p:spPr bwMode="auto">
          <a:xfrm>
            <a:off x="5216525" y="1244600"/>
            <a:ext cx="241604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Tx/>
              <a:buChar char="•"/>
            </a:pPr>
            <a:r>
              <a:rPr lang="en-US" dirty="0"/>
              <a:t> 51 contributions </a:t>
            </a:r>
          </a:p>
          <a:p>
            <a:pPr>
              <a:buFontTx/>
              <a:buChar char="•"/>
            </a:pPr>
            <a:r>
              <a:rPr lang="en-US" dirty="0"/>
              <a:t> 42911 entries </a:t>
            </a:r>
            <a:endParaRPr lang="en-US" dirty="0" smtClean="0"/>
          </a:p>
          <a:p>
            <a:pPr>
              <a:buFontTx/>
              <a:buChar char="•"/>
            </a:pPr>
            <a:r>
              <a:rPr lang="en-US" dirty="0"/>
              <a:t> </a:t>
            </a:r>
            <a:r>
              <a:rPr lang="en-US" dirty="0" smtClean="0"/>
              <a:t>31108 </a:t>
            </a:r>
            <a:r>
              <a:rPr lang="en-US" dirty="0"/>
              <a:t>geo-referenced </a:t>
            </a:r>
          </a:p>
          <a:p>
            <a:pPr>
              <a:buFontTx/>
              <a:buChar char="•"/>
            </a:pPr>
            <a:r>
              <a:rPr lang="en-US" dirty="0"/>
              <a:t> 7019 species</a:t>
            </a:r>
          </a:p>
        </p:txBody>
      </p:sp>
      <p:pic>
        <p:nvPicPr>
          <p:cNvPr id="73732" name="Picture 6" descr="0015_h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8" y="211138"/>
            <a:ext cx="273685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Titel 1"/>
          <p:cNvSpPr>
            <a:spLocks noGrp="1"/>
          </p:cNvSpPr>
          <p:nvPr>
            <p:ph type="title"/>
          </p:nvPr>
        </p:nvSpPr>
        <p:spPr>
          <a:xfrm>
            <a:off x="673100" y="146050"/>
            <a:ext cx="8229600" cy="1143000"/>
          </a:xfrm>
        </p:spPr>
        <p:txBody>
          <a:bodyPr>
            <a:normAutofit/>
          </a:bodyPr>
          <a:lstStyle/>
          <a:p>
            <a:pPr eaLnBrk="1" hangingPunct="1"/>
            <a:r>
              <a:rPr lang="de-DE" sz="4000" b="1" dirty="0">
                <a:ea typeface="ＭＳ Ｐゴシック" charset="0"/>
                <a:cs typeface="ＭＳ Ｐゴシック" charset="0"/>
              </a:rPr>
              <a:t>e.g. </a:t>
            </a:r>
            <a:r>
              <a:rPr lang="de-DE" sz="4000" b="1" dirty="0" err="1">
                <a:ea typeface="ＭＳ Ｐゴシック" charset="0"/>
                <a:cs typeface="ＭＳ Ｐゴシック" charset="0"/>
              </a:rPr>
              <a:t>L</a:t>
            </a:r>
            <a:r>
              <a:rPr lang="de-DE" sz="4000" b="1" dirty="0" err="1" smtClean="0">
                <a:ea typeface="ＭＳ Ｐゴシック" charset="0"/>
                <a:cs typeface="ＭＳ Ｐゴシック" charset="0"/>
              </a:rPr>
              <a:t>eaf</a:t>
            </a:r>
            <a:r>
              <a:rPr lang="de-DE" sz="4000" b="1" dirty="0" smtClean="0">
                <a:ea typeface="ＭＳ Ｐゴシック" charset="0"/>
                <a:cs typeface="ＭＳ Ｐゴシック" charset="0"/>
              </a:rPr>
              <a:t> </a:t>
            </a:r>
            <a:r>
              <a:rPr lang="de-DE" sz="4000" b="1" dirty="0" err="1">
                <a:ea typeface="ＭＳ Ｐゴシック" charset="0"/>
                <a:cs typeface="ＭＳ Ｐゴシック" charset="0"/>
              </a:rPr>
              <a:t>nitrogen</a:t>
            </a:r>
            <a:endParaRPr lang="de-DE" sz="4000" b="1" dirty="0">
              <a:ea typeface="ＭＳ Ｐゴシック" charset="0"/>
              <a:cs typeface="ＭＳ Ｐゴシック" charset="0"/>
            </a:endParaRPr>
          </a:p>
        </p:txBody>
      </p:sp>
      <p:sp>
        <p:nvSpPr>
          <p:cNvPr id="73734" name="Textfeld 7"/>
          <p:cNvSpPr txBox="1">
            <a:spLocks noChangeArrowheads="1"/>
          </p:cNvSpPr>
          <p:nvPr/>
        </p:nvSpPr>
        <p:spPr bwMode="auto">
          <a:xfrm>
            <a:off x="1473200" y="2517775"/>
            <a:ext cx="301625"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de-DE">
                <a:latin typeface="Calibri" charset="0"/>
              </a:rPr>
              <a:t>2</a:t>
            </a:r>
          </a:p>
        </p:txBody>
      </p:sp>
      <p:sp>
        <p:nvSpPr>
          <p:cNvPr id="73735" name="Textfeld 8"/>
          <p:cNvSpPr txBox="1">
            <a:spLocks noChangeArrowheads="1"/>
          </p:cNvSpPr>
          <p:nvPr/>
        </p:nvSpPr>
        <p:spPr bwMode="auto">
          <a:xfrm>
            <a:off x="2012950" y="2508250"/>
            <a:ext cx="301625"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de-DE">
                <a:latin typeface="Calibri" charset="0"/>
              </a:rPr>
              <a:t>4</a:t>
            </a:r>
          </a:p>
        </p:txBody>
      </p:sp>
      <p:sp>
        <p:nvSpPr>
          <p:cNvPr id="73736" name="Textfeld 9"/>
          <p:cNvSpPr txBox="1">
            <a:spLocks noChangeArrowheads="1"/>
          </p:cNvSpPr>
          <p:nvPr/>
        </p:nvSpPr>
        <p:spPr bwMode="auto">
          <a:xfrm>
            <a:off x="2552700" y="2498725"/>
            <a:ext cx="301625"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de-DE">
                <a:latin typeface="Calibri" charset="0"/>
              </a:rPr>
              <a:t>6</a:t>
            </a:r>
          </a:p>
        </p:txBody>
      </p:sp>
      <p:sp>
        <p:nvSpPr>
          <p:cNvPr id="73737" name="Textfeld 10"/>
          <p:cNvSpPr txBox="1">
            <a:spLocks noChangeArrowheads="1"/>
          </p:cNvSpPr>
          <p:nvPr/>
        </p:nvSpPr>
        <p:spPr bwMode="auto">
          <a:xfrm>
            <a:off x="3092450" y="2501900"/>
            <a:ext cx="301625"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de-DE">
                <a:latin typeface="Calibri" charset="0"/>
              </a:rPr>
              <a:t>8</a:t>
            </a:r>
          </a:p>
        </p:txBody>
      </p:sp>
      <p:sp>
        <p:nvSpPr>
          <p:cNvPr id="73738" name="Textfeld 11"/>
          <p:cNvSpPr txBox="1">
            <a:spLocks noChangeArrowheads="1"/>
          </p:cNvSpPr>
          <p:nvPr/>
        </p:nvSpPr>
        <p:spPr bwMode="auto">
          <a:xfrm>
            <a:off x="3281363" y="2495550"/>
            <a:ext cx="490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de-DE">
                <a:latin typeface="Calibri" charset="0"/>
              </a:rPr>
              <a:t>[%]</a:t>
            </a:r>
          </a:p>
        </p:txBody>
      </p:sp>
    </p:spTree>
    <p:extLst>
      <p:ext uri="{BB962C8B-B14F-4D97-AF65-F5344CB8AC3E}">
        <p14:creationId xmlns:p14="http://schemas.microsoft.com/office/powerpoint/2010/main" val="27074294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7" descr="TRY_Locations_P_white_b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2488" y="2770188"/>
            <a:ext cx="7218362" cy="408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7"/>
          <p:cNvSpPr>
            <a:spLocks noChangeArrowheads="1"/>
          </p:cNvSpPr>
          <p:nvPr/>
        </p:nvSpPr>
        <p:spPr bwMode="auto">
          <a:xfrm>
            <a:off x="5280025" y="1250950"/>
            <a:ext cx="33909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Tx/>
              <a:buChar char="•"/>
            </a:pPr>
            <a:r>
              <a:rPr lang="en-US"/>
              <a:t> 29 contributions  </a:t>
            </a:r>
          </a:p>
          <a:p>
            <a:pPr>
              <a:buFontTx/>
              <a:buChar char="•"/>
            </a:pPr>
            <a:r>
              <a:rPr lang="en-US"/>
              <a:t> 19323 entries</a:t>
            </a:r>
          </a:p>
          <a:p>
            <a:pPr>
              <a:buFontTx/>
              <a:buChar char="•"/>
            </a:pPr>
            <a:r>
              <a:rPr lang="en-US"/>
              <a:t> 14024 geo-referenced </a:t>
            </a:r>
          </a:p>
          <a:p>
            <a:pPr>
              <a:buFontTx/>
              <a:buChar char="•"/>
            </a:pPr>
            <a:r>
              <a:rPr lang="en-US"/>
              <a:t> 4324 species</a:t>
            </a:r>
          </a:p>
        </p:txBody>
      </p:sp>
      <p:pic>
        <p:nvPicPr>
          <p:cNvPr id="77827" name="Picture 9" descr="0016_H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254000"/>
            <a:ext cx="2846388"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14"/>
          <p:cNvSpPr>
            <a:spLocks noChangeArrowheads="1"/>
          </p:cNvSpPr>
          <p:nvPr/>
        </p:nvSpPr>
        <p:spPr bwMode="auto">
          <a:xfrm>
            <a:off x="5638800" y="2895600"/>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a:p>
        </p:txBody>
      </p:sp>
      <p:sp>
        <p:nvSpPr>
          <p:cNvPr id="77829" name="Text Box 3"/>
          <p:cNvSpPr txBox="1">
            <a:spLocks noChangeArrowheads="1"/>
          </p:cNvSpPr>
          <p:nvPr/>
        </p:nvSpPr>
        <p:spPr bwMode="auto">
          <a:xfrm>
            <a:off x="1944688" y="246063"/>
            <a:ext cx="599598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4400" b="1"/>
              <a:t>e.g. leaf phosphorus </a:t>
            </a:r>
          </a:p>
        </p:txBody>
      </p:sp>
    </p:spTree>
    <p:extLst>
      <p:ext uri="{BB962C8B-B14F-4D97-AF65-F5344CB8AC3E}">
        <p14:creationId xmlns:p14="http://schemas.microsoft.com/office/powerpoint/2010/main" val="384717138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ChangeArrowheads="1"/>
          </p:cNvSpPr>
          <p:nvPr/>
        </p:nvSpPr>
        <p:spPr bwMode="auto">
          <a:xfrm>
            <a:off x="0" y="6350000"/>
            <a:ext cx="9144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900"/>
              <a:t>Denman, K.L., et al., 2007: Couplings Between Changes in the Climate System and Biogeochemistry. In: </a:t>
            </a:r>
            <a:r>
              <a:rPr lang="en-US" sz="900" i="1"/>
              <a:t>Climate Change 2007: The Physical Science Basis. Contribution of Working Group I to the Fourth Assessment Report of the Intergovernmental Panel on Climate Change </a:t>
            </a:r>
            <a:r>
              <a:rPr lang="en-US" sz="900"/>
              <a:t>[Solomon, S., et al. (eds.)]. Cambridge University Press, Cambridge, United Kingdom and New York, NY, USA</a:t>
            </a:r>
          </a:p>
        </p:txBody>
      </p:sp>
      <p:sp>
        <p:nvSpPr>
          <p:cNvPr id="133122" name="Rectangle 6"/>
          <p:cNvSpPr>
            <a:spLocks noChangeArrowheads="1"/>
          </p:cNvSpPr>
          <p:nvPr/>
        </p:nvSpPr>
        <p:spPr bwMode="auto">
          <a:xfrm>
            <a:off x="0" y="6073001"/>
            <a:ext cx="9144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b="1" dirty="0"/>
              <a:t>Figure 7.14. </a:t>
            </a:r>
            <a:r>
              <a:rPr lang="en-US" sz="1200" dirty="0"/>
              <a:t>Uncertainties in carbon cycle feedbacks estimated from analysis of the results from the C4MIP models. </a:t>
            </a:r>
          </a:p>
        </p:txBody>
      </p:sp>
      <p:sp>
        <p:nvSpPr>
          <p:cNvPr id="2" name="TextBox 1"/>
          <p:cNvSpPr txBox="1"/>
          <p:nvPr/>
        </p:nvSpPr>
        <p:spPr>
          <a:xfrm>
            <a:off x="0" y="309511"/>
            <a:ext cx="9143999" cy="707886"/>
          </a:xfrm>
          <a:prstGeom prst="rect">
            <a:avLst/>
          </a:prstGeom>
          <a:noFill/>
        </p:spPr>
        <p:txBody>
          <a:bodyPr wrap="square" rtlCol="0">
            <a:spAutoFit/>
          </a:bodyPr>
          <a:lstStyle/>
          <a:p>
            <a:pPr algn="ctr"/>
            <a:r>
              <a:rPr lang="en-US" sz="4000" b="1" dirty="0" smtClean="0"/>
              <a:t>Uncertainties in carbon cycle feedbacks</a:t>
            </a:r>
            <a:endParaRPr lang="en-US" sz="4000" b="1" dirty="0"/>
          </a:p>
        </p:txBody>
      </p:sp>
      <p:grpSp>
        <p:nvGrpSpPr>
          <p:cNvPr id="4" name="Group 3"/>
          <p:cNvGrpSpPr/>
          <p:nvPr/>
        </p:nvGrpSpPr>
        <p:grpSpPr>
          <a:xfrm>
            <a:off x="1030569" y="1266253"/>
            <a:ext cx="6704580" cy="4553442"/>
            <a:chOff x="1030569" y="1168854"/>
            <a:chExt cx="6704580" cy="4553442"/>
          </a:xfrm>
        </p:grpSpPr>
        <p:pic>
          <p:nvPicPr>
            <p:cNvPr id="133123" name="Picture 7" descr="Untitled-1.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0569" y="1289705"/>
              <a:ext cx="6704580" cy="443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511037" y="1168854"/>
              <a:ext cx="3463500" cy="2916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037999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0243"/>
          <p:cNvPicPr>
            <a:picLocks noChangeAspect="1" noChangeArrowheads="1"/>
          </p:cNvPicPr>
          <p:nvPr/>
        </p:nvPicPr>
        <p:blipFill>
          <a:blip r:embed="rId2"/>
          <a:srcRect/>
          <a:stretch>
            <a:fillRect/>
          </a:stretch>
        </p:blipFill>
        <p:spPr bwMode="auto">
          <a:xfrm>
            <a:off x="0" y="0"/>
            <a:ext cx="9161636" cy="6872818"/>
          </a:xfrm>
          <a:prstGeom prst="rect">
            <a:avLst/>
          </a:prstGeom>
          <a:noFill/>
          <a:ln w="9525">
            <a:noFill/>
            <a:miter lim="800000"/>
            <a:headEnd/>
            <a:tailEnd/>
          </a:ln>
        </p:spPr>
      </p:pic>
      <p:pic>
        <p:nvPicPr>
          <p:cNvPr id="24" name="Picture 23" descr="Kattge_2011_GCB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698" y="190387"/>
            <a:ext cx="4987290" cy="6554724"/>
          </a:xfrm>
          <a:prstGeom prst="rect">
            <a:avLst/>
          </a:prstGeom>
          <a:solidFill>
            <a:schemeClr val="bg1"/>
          </a:solidFill>
          <a:ln>
            <a:noFill/>
          </a:ln>
        </p:spPr>
      </p:pic>
    </p:spTree>
    <p:extLst>
      <p:ext uri="{BB962C8B-B14F-4D97-AF65-F5344CB8AC3E}">
        <p14:creationId xmlns:p14="http://schemas.microsoft.com/office/powerpoint/2010/main" val="261660161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de-DE" b="1" dirty="0" smtClean="0"/>
              <a:t>Range of </a:t>
            </a:r>
            <a:r>
              <a:rPr lang="de-DE" b="1" dirty="0" err="1" smtClean="0"/>
              <a:t>variation</a:t>
            </a:r>
            <a:endParaRPr lang="de-DE" b="1" dirty="0"/>
          </a:p>
        </p:txBody>
      </p:sp>
      <p:sp>
        <p:nvSpPr>
          <p:cNvPr id="10" name="TextBox 9"/>
          <p:cNvSpPr txBox="1"/>
          <p:nvPr/>
        </p:nvSpPr>
        <p:spPr>
          <a:xfrm>
            <a:off x="1477929" y="1143000"/>
            <a:ext cx="6477104" cy="830997"/>
          </a:xfrm>
          <a:prstGeom prst="rect">
            <a:avLst/>
          </a:prstGeom>
          <a:noFill/>
        </p:spPr>
        <p:txBody>
          <a:bodyPr wrap="none" rtlCol="0">
            <a:spAutoFit/>
          </a:bodyPr>
          <a:lstStyle/>
          <a:p>
            <a:r>
              <a:rPr lang="de-DE" sz="2400" dirty="0" err="1" smtClean="0"/>
              <a:t>Heighest</a:t>
            </a:r>
            <a:r>
              <a:rPr lang="de-DE" sz="2400" dirty="0" smtClean="0"/>
              <a:t>: </a:t>
            </a:r>
            <a:r>
              <a:rPr lang="de-DE" sz="2400" b="1" dirty="0" err="1" smtClean="0">
                <a:solidFill>
                  <a:srgbClr val="92D050"/>
                </a:solidFill>
              </a:rPr>
              <a:t>Seed</a:t>
            </a:r>
            <a:r>
              <a:rPr lang="de-DE" sz="2400" b="1" dirty="0" smtClean="0">
                <a:solidFill>
                  <a:srgbClr val="92D050"/>
                </a:solidFill>
              </a:rPr>
              <a:t> </a:t>
            </a:r>
            <a:r>
              <a:rPr lang="de-DE" sz="2400" b="1" dirty="0" err="1" smtClean="0">
                <a:solidFill>
                  <a:srgbClr val="92D050"/>
                </a:solidFill>
              </a:rPr>
              <a:t>mass</a:t>
            </a:r>
            <a:r>
              <a:rPr lang="de-DE" sz="2400" b="1" dirty="0" smtClean="0">
                <a:solidFill>
                  <a:srgbClr val="92D050"/>
                </a:solidFill>
              </a:rPr>
              <a:t> </a:t>
            </a:r>
            <a:r>
              <a:rPr lang="de-DE" sz="2400" dirty="0" smtClean="0"/>
              <a:t>(</a:t>
            </a:r>
            <a:r>
              <a:rPr lang="de-DE" sz="2400" dirty="0" err="1" smtClean="0"/>
              <a:t>mean</a:t>
            </a:r>
            <a:r>
              <a:rPr lang="de-DE" sz="2400" dirty="0" smtClean="0"/>
              <a:t> -98% to +1000%)</a:t>
            </a:r>
          </a:p>
          <a:p>
            <a:r>
              <a:rPr lang="de-DE" sz="2400" dirty="0" err="1" smtClean="0"/>
              <a:t>Lowest</a:t>
            </a:r>
            <a:r>
              <a:rPr lang="de-DE" sz="2400" dirty="0" smtClean="0"/>
              <a:t>: </a:t>
            </a:r>
            <a:r>
              <a:rPr lang="de-DE" sz="2400" b="1" dirty="0" err="1" smtClean="0">
                <a:solidFill>
                  <a:srgbClr val="92D050"/>
                </a:solidFill>
              </a:rPr>
              <a:t>Carbon</a:t>
            </a:r>
            <a:r>
              <a:rPr lang="de-DE" sz="2400" b="1" dirty="0" smtClean="0">
                <a:solidFill>
                  <a:srgbClr val="92D050"/>
                </a:solidFill>
              </a:rPr>
              <a:t> </a:t>
            </a:r>
            <a:r>
              <a:rPr lang="de-DE" sz="2400" b="1" dirty="0" err="1" smtClean="0">
                <a:solidFill>
                  <a:srgbClr val="92D050"/>
                </a:solidFill>
              </a:rPr>
              <a:t>content</a:t>
            </a:r>
            <a:r>
              <a:rPr lang="de-DE" sz="2400" b="1" dirty="0" smtClean="0">
                <a:solidFill>
                  <a:srgbClr val="92D050"/>
                </a:solidFill>
              </a:rPr>
              <a:t> per dry </a:t>
            </a:r>
            <a:r>
              <a:rPr lang="de-DE" sz="2400" b="1" dirty="0" err="1" smtClean="0">
                <a:solidFill>
                  <a:srgbClr val="92D050"/>
                </a:solidFill>
              </a:rPr>
              <a:t>mass</a:t>
            </a:r>
            <a:r>
              <a:rPr lang="de-DE" sz="2400" b="1" dirty="0" smtClean="0">
                <a:solidFill>
                  <a:srgbClr val="00C000"/>
                </a:solidFill>
              </a:rPr>
              <a:t> </a:t>
            </a:r>
            <a:r>
              <a:rPr lang="de-DE" sz="2400" dirty="0" smtClean="0"/>
              <a:t>(</a:t>
            </a:r>
            <a:r>
              <a:rPr lang="de-DE" sz="2400" dirty="0" err="1" smtClean="0"/>
              <a:t>mean</a:t>
            </a:r>
            <a:r>
              <a:rPr lang="de-DE" sz="2400" dirty="0" smtClean="0"/>
              <a:t> ±8%)</a:t>
            </a:r>
            <a:endParaRPr lang="de-DE" sz="2400" dirty="0"/>
          </a:p>
        </p:txBody>
      </p:sp>
      <p:pic>
        <p:nvPicPr>
          <p:cNvPr id="11" name="Picture 10" descr="RangeOfVariation_2010_09_26.png"/>
          <p:cNvPicPr>
            <a:picLocks noChangeAspect="1"/>
          </p:cNvPicPr>
          <p:nvPr/>
        </p:nvPicPr>
        <p:blipFill>
          <a:blip r:embed="rId2"/>
          <a:stretch>
            <a:fillRect/>
          </a:stretch>
        </p:blipFill>
        <p:spPr>
          <a:xfrm>
            <a:off x="209826" y="2122946"/>
            <a:ext cx="8757478" cy="4626400"/>
          </a:xfrm>
          <a:prstGeom prst="rect">
            <a:avLst/>
          </a:prstGeom>
        </p:spPr>
      </p:pic>
    </p:spTree>
    <p:extLst>
      <p:ext uri="{BB962C8B-B14F-4D97-AF65-F5344CB8AC3E}">
        <p14:creationId xmlns:p14="http://schemas.microsoft.com/office/powerpoint/2010/main" val="36062159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275" y="1293813"/>
            <a:ext cx="8807450" cy="1143000"/>
          </a:xfrm>
        </p:spPr>
        <p:txBody>
          <a:bodyPr>
            <a:normAutofit/>
          </a:bodyPr>
          <a:lstStyle/>
          <a:p>
            <a:r>
              <a:rPr lang="de-DE" sz="2500" b="1" dirty="0" smtClean="0">
                <a:solidFill>
                  <a:srgbClr val="92D050"/>
                </a:solidFill>
              </a:rPr>
              <a:t>For 50 out of 52 </a:t>
            </a:r>
            <a:r>
              <a:rPr lang="de-DE" sz="2500" b="1" dirty="0" err="1" smtClean="0">
                <a:solidFill>
                  <a:srgbClr val="92D050"/>
                </a:solidFill>
              </a:rPr>
              <a:t>traits</a:t>
            </a:r>
            <a:r>
              <a:rPr lang="de-DE" sz="2500" b="1" dirty="0" smtClean="0">
                <a:solidFill>
                  <a:srgbClr val="92D050"/>
                </a:solidFill>
              </a:rPr>
              <a:t> </a:t>
            </a:r>
            <a:r>
              <a:rPr lang="de-DE" sz="2500" b="1" dirty="0" err="1" smtClean="0">
                <a:solidFill>
                  <a:srgbClr val="92D050"/>
                </a:solidFill>
              </a:rPr>
              <a:t>normality</a:t>
            </a:r>
            <a:r>
              <a:rPr lang="de-DE" sz="2500" b="1" dirty="0" smtClean="0">
                <a:solidFill>
                  <a:srgbClr val="92D050"/>
                </a:solidFill>
              </a:rPr>
              <a:t> </a:t>
            </a:r>
            <a:r>
              <a:rPr lang="de-DE" sz="2500" b="1" dirty="0" err="1" smtClean="0">
                <a:solidFill>
                  <a:srgbClr val="92D050"/>
                </a:solidFill>
              </a:rPr>
              <a:t>is</a:t>
            </a:r>
            <a:r>
              <a:rPr lang="de-DE" sz="2500" b="1" dirty="0" smtClean="0">
                <a:solidFill>
                  <a:srgbClr val="92D050"/>
                </a:solidFill>
              </a:rPr>
              <a:t>  </a:t>
            </a:r>
            <a:br>
              <a:rPr lang="de-DE" sz="2500" b="1" dirty="0" smtClean="0">
                <a:solidFill>
                  <a:srgbClr val="92D050"/>
                </a:solidFill>
              </a:rPr>
            </a:br>
            <a:r>
              <a:rPr lang="de-DE" sz="2500" b="1" dirty="0" err="1" smtClean="0">
                <a:solidFill>
                  <a:srgbClr val="92D050"/>
                </a:solidFill>
              </a:rPr>
              <a:t>improved</a:t>
            </a:r>
            <a:r>
              <a:rPr lang="de-DE" sz="2500" b="1" dirty="0" smtClean="0">
                <a:solidFill>
                  <a:srgbClr val="92D050"/>
                </a:solidFill>
              </a:rPr>
              <a:t> </a:t>
            </a:r>
            <a:r>
              <a:rPr lang="de-DE" sz="2500" b="1" dirty="0" err="1" smtClean="0">
                <a:solidFill>
                  <a:srgbClr val="92D050"/>
                </a:solidFill>
              </a:rPr>
              <a:t>by</a:t>
            </a:r>
            <a:r>
              <a:rPr lang="de-DE" sz="2500" b="1" dirty="0" smtClean="0">
                <a:solidFill>
                  <a:srgbClr val="92D050"/>
                </a:solidFill>
              </a:rPr>
              <a:t> log-transformation</a:t>
            </a:r>
          </a:p>
        </p:txBody>
      </p:sp>
      <p:pic>
        <p:nvPicPr>
          <p:cNvPr id="8" name="Picture 7" descr="normality_test.png"/>
          <p:cNvPicPr>
            <a:picLocks noChangeAspect="1"/>
          </p:cNvPicPr>
          <p:nvPr/>
        </p:nvPicPr>
        <p:blipFill>
          <a:blip r:embed="rId2"/>
          <a:stretch>
            <a:fillRect/>
          </a:stretch>
        </p:blipFill>
        <p:spPr>
          <a:xfrm>
            <a:off x="168275" y="2560418"/>
            <a:ext cx="8807450" cy="4121150"/>
          </a:xfrm>
          <a:prstGeom prst="rect">
            <a:avLst/>
          </a:prstGeom>
        </p:spPr>
      </p:pic>
      <p:sp>
        <p:nvSpPr>
          <p:cNvPr id="9" name="Title 1"/>
          <p:cNvSpPr txBox="1">
            <a:spLocks/>
          </p:cNvSpPr>
          <p:nvPr/>
        </p:nvSpPr>
        <p:spPr>
          <a:xfrm>
            <a:off x="457200" y="150813"/>
            <a:ext cx="8229600" cy="1143000"/>
          </a:xfrm>
          <a:prstGeom prst="rect">
            <a:avLst/>
          </a:prstGeom>
        </p:spPr>
        <p:txBody>
          <a:bodyPr vert="horz" lIns="91440" tIns="45720" rIns="91440" bIns="45720" rtlCol="0" anchor="ctr">
            <a:normAutofit fontScale="900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de-DE" sz="4400" b="1" i="0" u="none" strike="noStrike" kern="1200" cap="none" spc="0" normalizeH="0" baseline="0" noProof="0" dirty="0" smtClean="0">
                <a:ln>
                  <a:noFill/>
                </a:ln>
                <a:solidFill>
                  <a:schemeClr val="tx1"/>
                </a:solidFill>
                <a:effectLst/>
                <a:uLnTx/>
                <a:uFillTx/>
                <a:latin typeface="+mj-lt"/>
                <a:ea typeface="+mj-ea"/>
                <a:cs typeface="+mj-cs"/>
              </a:rPr>
              <a:t>Most plant </a:t>
            </a:r>
            <a:r>
              <a:rPr kumimoji="0" lang="de-DE" sz="4400" b="1" i="0" u="none" strike="noStrike" kern="1200" cap="none" spc="0" normalizeH="0" baseline="0" noProof="0" dirty="0" err="1" smtClean="0">
                <a:ln>
                  <a:noFill/>
                </a:ln>
                <a:solidFill>
                  <a:schemeClr val="tx1"/>
                </a:solidFill>
                <a:effectLst/>
                <a:uLnTx/>
                <a:uFillTx/>
                <a:latin typeface="+mj-lt"/>
                <a:ea typeface="+mj-ea"/>
                <a:cs typeface="+mj-cs"/>
              </a:rPr>
              <a:t>traits</a:t>
            </a:r>
            <a:r>
              <a:rPr kumimoji="0" lang="de-DE" sz="4400" b="1" i="0" u="none" strike="noStrike" kern="1200" cap="none" spc="0" normalizeH="0" baseline="0" noProof="0" dirty="0" smtClean="0">
                <a:ln>
                  <a:noFill/>
                </a:ln>
                <a:solidFill>
                  <a:schemeClr val="tx1"/>
                </a:solidFill>
                <a:effectLst/>
                <a:uLnTx/>
                <a:uFillTx/>
                <a:latin typeface="+mj-lt"/>
                <a:ea typeface="+mj-ea"/>
                <a:cs typeface="+mj-cs"/>
              </a:rPr>
              <a:t> </a:t>
            </a:r>
            <a:r>
              <a:rPr kumimoji="0" lang="de-DE" sz="4400" b="1" i="0" u="none" strike="noStrike" kern="1200" cap="none" spc="0" normalizeH="0" baseline="0" noProof="0" dirty="0" err="1" smtClean="0">
                <a:ln>
                  <a:noFill/>
                </a:ln>
                <a:solidFill>
                  <a:schemeClr val="tx1"/>
                </a:solidFill>
                <a:effectLst/>
                <a:uLnTx/>
                <a:uFillTx/>
                <a:latin typeface="+mj-lt"/>
                <a:ea typeface="+mj-ea"/>
                <a:cs typeface="+mj-cs"/>
              </a:rPr>
              <a:t>are</a:t>
            </a:r>
            <a:r>
              <a:rPr kumimoji="0" lang="de-DE" sz="4400" b="1" i="0" u="none" strike="noStrike" kern="1200" cap="none" spc="0" normalizeH="0" baseline="0" noProof="0" dirty="0" smtClean="0">
                <a:ln>
                  <a:noFill/>
                </a:ln>
                <a:solidFill>
                  <a:schemeClr val="tx1"/>
                </a:solidFill>
                <a:effectLst/>
                <a:uLnTx/>
                <a:uFillTx/>
                <a:latin typeface="+mj-lt"/>
                <a:ea typeface="+mj-ea"/>
                <a:cs typeface="+mj-cs"/>
              </a:rPr>
              <a:t> </a:t>
            </a:r>
            <a:r>
              <a:rPr kumimoji="0" lang="de-DE" sz="4400" b="1" i="0" u="none" strike="noStrike" kern="1200" cap="none" spc="0" normalizeH="0" baseline="0" noProof="0" dirty="0" err="1" smtClean="0">
                <a:ln>
                  <a:noFill/>
                </a:ln>
                <a:solidFill>
                  <a:schemeClr val="tx1"/>
                </a:solidFill>
                <a:effectLst/>
                <a:uLnTx/>
                <a:uFillTx/>
                <a:latin typeface="+mj-lt"/>
                <a:ea typeface="+mj-ea"/>
                <a:cs typeface="+mj-cs"/>
              </a:rPr>
              <a:t>approximately</a:t>
            </a:r>
            <a:r>
              <a:rPr kumimoji="0" lang="de-DE" sz="4400" b="1" i="0" u="none" strike="noStrike" kern="1200" cap="none" spc="0" normalizeH="0" baseline="0" noProof="0" dirty="0" smtClean="0">
                <a:ln>
                  <a:noFill/>
                </a:ln>
                <a:solidFill>
                  <a:schemeClr val="tx1"/>
                </a:solidFill>
                <a:effectLst/>
                <a:uLnTx/>
                <a:uFillTx/>
                <a:latin typeface="+mj-lt"/>
                <a:ea typeface="+mj-ea"/>
                <a:cs typeface="+mj-cs"/>
              </a:rPr>
              <a:t> log-normal </a:t>
            </a:r>
            <a:r>
              <a:rPr kumimoji="0" lang="de-DE" sz="4400" b="1" i="0" u="none" strike="noStrike" kern="1200" cap="none" spc="0" normalizeH="0" baseline="0" noProof="0" dirty="0" err="1" smtClean="0">
                <a:ln>
                  <a:noFill/>
                </a:ln>
                <a:solidFill>
                  <a:schemeClr val="tx1"/>
                </a:solidFill>
                <a:effectLst/>
                <a:uLnTx/>
                <a:uFillTx/>
                <a:latin typeface="+mj-lt"/>
                <a:ea typeface="+mj-ea"/>
                <a:cs typeface="+mj-cs"/>
              </a:rPr>
              <a:t>distributed</a:t>
            </a:r>
            <a:endParaRPr kumimoji="0" lang="de-DE" sz="4400" b="1"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45615142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0" y="150813"/>
            <a:ext cx="8892946" cy="1143000"/>
          </a:xfrm>
        </p:spPr>
        <p:txBody>
          <a:bodyPr>
            <a:normAutofit fontScale="90000"/>
          </a:bodyPr>
          <a:lstStyle/>
          <a:p>
            <a:r>
              <a:rPr lang="de-DE" b="1" dirty="0" err="1" smtClean="0"/>
              <a:t>Looking</a:t>
            </a:r>
            <a:r>
              <a:rPr lang="de-DE" b="1" dirty="0" smtClean="0"/>
              <a:t> </a:t>
            </a:r>
            <a:r>
              <a:rPr lang="de-DE" b="1" dirty="0" err="1" smtClean="0"/>
              <a:t>into</a:t>
            </a:r>
            <a:r>
              <a:rPr lang="de-DE" b="1" dirty="0" smtClean="0"/>
              <a:t> detail: </a:t>
            </a:r>
            <a:br>
              <a:rPr lang="de-DE" b="1" dirty="0" smtClean="0"/>
            </a:br>
            <a:r>
              <a:rPr lang="de-DE" b="1" dirty="0" smtClean="0"/>
              <a:t>Variation </a:t>
            </a:r>
            <a:r>
              <a:rPr lang="de-DE" b="1" dirty="0" err="1" smtClean="0"/>
              <a:t>within</a:t>
            </a:r>
            <a:r>
              <a:rPr lang="de-DE" b="1" dirty="0" smtClean="0"/>
              <a:t> </a:t>
            </a:r>
            <a:r>
              <a:rPr lang="de-DE" b="1" dirty="0" err="1"/>
              <a:t>s</a:t>
            </a:r>
            <a:r>
              <a:rPr lang="de-DE" b="1" dirty="0" err="1" smtClean="0"/>
              <a:t>pecies</a:t>
            </a:r>
            <a:r>
              <a:rPr lang="de-DE" b="1" dirty="0" smtClean="0"/>
              <a:t> and PFT</a:t>
            </a:r>
          </a:p>
        </p:txBody>
      </p:sp>
      <p:pic>
        <p:nvPicPr>
          <p:cNvPr id="67587" name="Picture 5" descr="Rplot.pdf"/>
          <p:cNvPicPr>
            <a:picLocks noChangeAspect="1"/>
          </p:cNvPicPr>
          <p:nvPr/>
        </p:nvPicPr>
        <p:blipFill>
          <a:blip r:embed="rId2"/>
          <a:srcRect/>
          <a:stretch>
            <a:fillRect/>
          </a:stretch>
        </p:blipFill>
        <p:spPr bwMode="auto">
          <a:xfrm>
            <a:off x="457200" y="1543902"/>
            <a:ext cx="7477461" cy="5429476"/>
          </a:xfrm>
          <a:prstGeom prst="rect">
            <a:avLst/>
          </a:prstGeom>
          <a:noFill/>
          <a:ln w="9525">
            <a:noFill/>
            <a:miter lim="800000"/>
            <a:headEnd/>
            <a:tailEnd/>
          </a:ln>
        </p:spPr>
      </p:pic>
      <p:sp>
        <p:nvSpPr>
          <p:cNvPr id="67588" name="TextBox 3"/>
          <p:cNvSpPr txBox="1">
            <a:spLocks noChangeArrowheads="1"/>
          </p:cNvSpPr>
          <p:nvPr/>
        </p:nvSpPr>
        <p:spPr bwMode="auto">
          <a:xfrm>
            <a:off x="7321321" y="3509963"/>
            <a:ext cx="1436774" cy="2031325"/>
          </a:xfrm>
          <a:prstGeom prst="rect">
            <a:avLst/>
          </a:prstGeom>
          <a:noFill/>
          <a:ln w="9525">
            <a:noFill/>
            <a:miter lim="800000"/>
            <a:headEnd/>
            <a:tailEnd/>
          </a:ln>
        </p:spPr>
        <p:txBody>
          <a:bodyPr wrap="none">
            <a:prstTxWarp prst="textNoShape">
              <a:avLst/>
            </a:prstTxWarp>
            <a:spAutoFit/>
          </a:bodyPr>
          <a:lstStyle/>
          <a:p>
            <a:endParaRPr lang="de-DE" sz="1400" dirty="0" smtClean="0"/>
          </a:p>
          <a:p>
            <a:endParaRPr lang="de-DE" sz="1400" dirty="0"/>
          </a:p>
          <a:p>
            <a:r>
              <a:rPr lang="de-DE" sz="1400" dirty="0" err="1"/>
              <a:t>Trees</a:t>
            </a:r>
            <a:endParaRPr lang="de-DE" sz="1400" dirty="0"/>
          </a:p>
          <a:p>
            <a:endParaRPr lang="de-DE" sz="1400" dirty="0"/>
          </a:p>
          <a:p>
            <a:r>
              <a:rPr lang="de-DE" sz="1400" dirty="0" err="1"/>
              <a:t>Trees</a:t>
            </a:r>
            <a:r>
              <a:rPr lang="de-DE" sz="1400" dirty="0"/>
              <a:t> </a:t>
            </a:r>
            <a:r>
              <a:rPr lang="de-DE" sz="1400" dirty="0" err="1"/>
              <a:t>needle-</a:t>
            </a:r>
            <a:endParaRPr lang="de-DE" sz="1400" dirty="0"/>
          </a:p>
          <a:p>
            <a:r>
              <a:rPr lang="de-DE" sz="1400" dirty="0" err="1"/>
              <a:t>leaved</a:t>
            </a:r>
            <a:r>
              <a:rPr lang="de-DE" sz="1400" dirty="0"/>
              <a:t> </a:t>
            </a:r>
            <a:r>
              <a:rPr lang="de-DE" sz="1400" dirty="0" err="1"/>
              <a:t>evergreen</a:t>
            </a:r>
            <a:endParaRPr lang="de-DE" sz="1400" dirty="0"/>
          </a:p>
          <a:p>
            <a:endParaRPr lang="de-DE" sz="1400" dirty="0"/>
          </a:p>
          <a:p>
            <a:r>
              <a:rPr lang="de-DE" sz="1400" dirty="0" err="1"/>
              <a:t>Pinus</a:t>
            </a:r>
            <a:r>
              <a:rPr lang="de-DE" sz="1400" dirty="0"/>
              <a:t> </a:t>
            </a:r>
            <a:r>
              <a:rPr lang="de-DE" sz="1400" dirty="0" err="1" smtClean="0"/>
              <a:t>sylvestris</a:t>
            </a:r>
            <a:endParaRPr lang="de-DE" sz="1400" dirty="0" smtClean="0"/>
          </a:p>
          <a:p>
            <a:r>
              <a:rPr lang="de-DE" sz="1400" dirty="0" smtClean="0"/>
              <a:t>(1462 </a:t>
            </a:r>
            <a:r>
              <a:rPr lang="de-DE" sz="1400" dirty="0" err="1" smtClean="0"/>
              <a:t>entries</a:t>
            </a:r>
            <a:r>
              <a:rPr lang="de-DE" sz="1400" dirty="0" smtClean="0"/>
              <a:t>)</a:t>
            </a:r>
            <a:endParaRPr lang="de-DE" sz="1400" dirty="0"/>
          </a:p>
        </p:txBody>
      </p:sp>
      <p:cxnSp>
        <p:nvCxnSpPr>
          <p:cNvPr id="7" name="Straight Arrow Connector 6"/>
          <p:cNvCxnSpPr/>
          <p:nvPr/>
        </p:nvCxnSpPr>
        <p:spPr>
          <a:xfrm rot="10800000" flipV="1">
            <a:off x="6335484" y="4670425"/>
            <a:ext cx="985837" cy="3667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10800000" flipV="1">
            <a:off x="6610121" y="4229100"/>
            <a:ext cx="711200" cy="279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10800000" flipV="1">
            <a:off x="6335484" y="5187950"/>
            <a:ext cx="985837" cy="3349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feld 5"/>
          <p:cNvSpPr txBox="1"/>
          <p:nvPr/>
        </p:nvSpPr>
        <p:spPr>
          <a:xfrm>
            <a:off x="452744" y="1528961"/>
            <a:ext cx="8691256" cy="492443"/>
          </a:xfrm>
          <a:prstGeom prst="rect">
            <a:avLst/>
          </a:prstGeom>
          <a:noFill/>
        </p:spPr>
        <p:txBody>
          <a:bodyPr wrap="square" rtlCol="0">
            <a:spAutoFit/>
          </a:bodyPr>
          <a:lstStyle/>
          <a:p>
            <a:r>
              <a:rPr lang="de-DE" sz="2600" b="1" dirty="0" smtClean="0">
                <a:solidFill>
                  <a:srgbClr val="92D050"/>
                </a:solidFill>
              </a:rPr>
              <a:t>  </a:t>
            </a:r>
            <a:r>
              <a:rPr lang="de-DE" sz="2600" b="1" dirty="0" err="1" smtClean="0">
                <a:solidFill>
                  <a:srgbClr val="92D050"/>
                </a:solidFill>
              </a:rPr>
              <a:t>Specific</a:t>
            </a:r>
            <a:r>
              <a:rPr lang="de-DE" sz="2600" b="1" dirty="0" smtClean="0">
                <a:solidFill>
                  <a:srgbClr val="92D050"/>
                </a:solidFill>
              </a:rPr>
              <a:t> </a:t>
            </a:r>
            <a:r>
              <a:rPr lang="de-DE" sz="2600" b="1" dirty="0" err="1" smtClean="0">
                <a:solidFill>
                  <a:srgbClr val="92D050"/>
                </a:solidFill>
              </a:rPr>
              <a:t>leaf</a:t>
            </a:r>
            <a:r>
              <a:rPr lang="de-DE" sz="2600" b="1" dirty="0" smtClean="0">
                <a:solidFill>
                  <a:srgbClr val="92D050"/>
                </a:solidFill>
              </a:rPr>
              <a:t> </a:t>
            </a:r>
            <a:r>
              <a:rPr lang="de-DE" sz="2600" b="1" dirty="0" err="1" smtClean="0">
                <a:solidFill>
                  <a:srgbClr val="92D050"/>
                </a:solidFill>
              </a:rPr>
              <a:t>area</a:t>
            </a:r>
            <a:r>
              <a:rPr lang="de-DE" sz="2600" b="1" dirty="0" smtClean="0">
                <a:solidFill>
                  <a:srgbClr val="92D050"/>
                </a:solidFill>
              </a:rPr>
              <a:t>                       </a:t>
            </a:r>
            <a:r>
              <a:rPr lang="de-DE" sz="2600" b="1" dirty="0" err="1" smtClean="0">
                <a:solidFill>
                  <a:srgbClr val="92D050"/>
                </a:solidFill>
              </a:rPr>
              <a:t>Leaf</a:t>
            </a:r>
            <a:r>
              <a:rPr lang="de-DE" sz="2600" b="1" dirty="0" smtClean="0">
                <a:solidFill>
                  <a:srgbClr val="92D050"/>
                </a:solidFill>
              </a:rPr>
              <a:t> </a:t>
            </a:r>
            <a:r>
              <a:rPr lang="de-DE" sz="2600" b="1" dirty="0" err="1" smtClean="0">
                <a:solidFill>
                  <a:srgbClr val="92D050"/>
                </a:solidFill>
              </a:rPr>
              <a:t>nitrogen</a:t>
            </a:r>
            <a:r>
              <a:rPr lang="de-DE" sz="2600" b="1" dirty="0" smtClean="0">
                <a:solidFill>
                  <a:srgbClr val="92D050"/>
                </a:solidFill>
              </a:rPr>
              <a:t> </a:t>
            </a:r>
            <a:r>
              <a:rPr lang="de-DE" sz="2600" b="1" dirty="0" err="1" smtClean="0">
                <a:solidFill>
                  <a:srgbClr val="92D050"/>
                </a:solidFill>
              </a:rPr>
              <a:t>concentration</a:t>
            </a:r>
            <a:r>
              <a:rPr lang="de-DE" sz="2600" b="1" dirty="0" smtClean="0">
                <a:solidFill>
                  <a:srgbClr val="92D050"/>
                </a:solidFill>
              </a:rPr>
              <a:t>    </a:t>
            </a:r>
            <a:endParaRPr lang="de-DE" sz="2600" b="1" dirty="0">
              <a:solidFill>
                <a:srgbClr val="92D050"/>
              </a:solidFill>
            </a:endParaRPr>
          </a:p>
        </p:txBody>
      </p:sp>
      <p:sp>
        <p:nvSpPr>
          <p:cNvPr id="13" name="TextBox 3"/>
          <p:cNvSpPr txBox="1">
            <a:spLocks noChangeArrowheads="1"/>
          </p:cNvSpPr>
          <p:nvPr/>
        </p:nvSpPr>
        <p:spPr bwMode="auto">
          <a:xfrm>
            <a:off x="3083240" y="4143491"/>
            <a:ext cx="1436774" cy="1661994"/>
          </a:xfrm>
          <a:prstGeom prst="rect">
            <a:avLst/>
          </a:prstGeom>
          <a:solidFill>
            <a:schemeClr val="bg1"/>
          </a:solidFill>
          <a:ln w="9525">
            <a:noFill/>
            <a:miter lim="800000"/>
            <a:headEnd/>
            <a:tailEnd/>
          </a:ln>
        </p:spPr>
        <p:txBody>
          <a:bodyPr wrap="none">
            <a:prstTxWarp prst="textNoShape">
              <a:avLst/>
            </a:prstTxWarp>
            <a:spAutoFit/>
          </a:bodyPr>
          <a:lstStyle/>
          <a:p>
            <a:endParaRPr lang="de-DE" sz="1400" dirty="0" smtClean="0"/>
          </a:p>
          <a:p>
            <a:r>
              <a:rPr lang="de-DE" sz="1400" dirty="0" err="1"/>
              <a:t>Trees</a:t>
            </a:r>
            <a:endParaRPr lang="de-DE" sz="1400" dirty="0"/>
          </a:p>
          <a:p>
            <a:endParaRPr lang="de-DE" sz="1400" dirty="0"/>
          </a:p>
          <a:p>
            <a:r>
              <a:rPr lang="de-DE" sz="1400" dirty="0" err="1"/>
              <a:t>Trees</a:t>
            </a:r>
            <a:r>
              <a:rPr lang="de-DE" sz="1400" dirty="0"/>
              <a:t> </a:t>
            </a:r>
            <a:r>
              <a:rPr lang="de-DE" sz="1400" dirty="0" err="1"/>
              <a:t>needle-</a:t>
            </a:r>
            <a:endParaRPr lang="de-DE" sz="1400" dirty="0"/>
          </a:p>
          <a:p>
            <a:r>
              <a:rPr lang="de-DE" sz="1400" dirty="0" err="1"/>
              <a:t>leaved</a:t>
            </a:r>
            <a:r>
              <a:rPr lang="de-DE" sz="1400" dirty="0"/>
              <a:t> </a:t>
            </a:r>
            <a:r>
              <a:rPr lang="de-DE" sz="1400" dirty="0" err="1"/>
              <a:t>evergreen</a:t>
            </a:r>
            <a:endParaRPr lang="de-DE" sz="1400" dirty="0" smtClean="0"/>
          </a:p>
          <a:p>
            <a:endParaRPr lang="de-DE" sz="400" dirty="0"/>
          </a:p>
          <a:p>
            <a:r>
              <a:rPr lang="de-DE" sz="1400" dirty="0" err="1" smtClean="0"/>
              <a:t>Pinus</a:t>
            </a:r>
            <a:r>
              <a:rPr lang="de-DE" sz="1400" dirty="0" smtClean="0"/>
              <a:t> </a:t>
            </a:r>
            <a:r>
              <a:rPr lang="de-DE" sz="1400" dirty="0" err="1" smtClean="0"/>
              <a:t>sylvestris</a:t>
            </a:r>
            <a:r>
              <a:rPr lang="de-DE" sz="1400" dirty="0" smtClean="0"/>
              <a:t> </a:t>
            </a:r>
          </a:p>
          <a:p>
            <a:r>
              <a:rPr lang="de-DE" sz="1400" dirty="0" smtClean="0"/>
              <a:t>(484 </a:t>
            </a:r>
            <a:r>
              <a:rPr lang="de-DE" sz="1400" dirty="0" err="1" smtClean="0"/>
              <a:t>entries</a:t>
            </a:r>
            <a:r>
              <a:rPr lang="de-DE" sz="1400" dirty="0" smtClean="0"/>
              <a:t>)</a:t>
            </a:r>
            <a:endParaRPr lang="de-DE" sz="1400" dirty="0"/>
          </a:p>
        </p:txBody>
      </p:sp>
      <p:cxnSp>
        <p:nvCxnSpPr>
          <p:cNvPr id="15" name="Straight Arrow Connector 14"/>
          <p:cNvCxnSpPr/>
          <p:nvPr/>
        </p:nvCxnSpPr>
        <p:spPr>
          <a:xfrm rot="10800000" flipV="1">
            <a:off x="2523970" y="4670425"/>
            <a:ext cx="559272" cy="2809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097404" y="5326062"/>
            <a:ext cx="985838" cy="4794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10800000" flipV="1">
            <a:off x="2097402" y="5043491"/>
            <a:ext cx="985838" cy="4794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430093" y="6457890"/>
            <a:ext cx="1713907" cy="400110"/>
          </a:xfrm>
          <a:prstGeom prst="rect">
            <a:avLst/>
          </a:prstGeom>
          <a:noFill/>
        </p:spPr>
        <p:txBody>
          <a:bodyPr wrap="square" rtlCol="0">
            <a:spAutoFit/>
          </a:bodyPr>
          <a:lstStyle/>
          <a:p>
            <a:pPr algn="ctr"/>
            <a:r>
              <a:rPr lang="de-DE" sz="1000" dirty="0" smtClean="0"/>
              <a:t>Kattge et al. (2011) </a:t>
            </a:r>
          </a:p>
          <a:p>
            <a:pPr algn="ctr"/>
            <a:r>
              <a:rPr lang="de-DE" sz="1000" dirty="0" smtClean="0"/>
              <a:t>Global Change </a:t>
            </a:r>
            <a:r>
              <a:rPr lang="de-DE" sz="1000" dirty="0" err="1" smtClean="0"/>
              <a:t>Biology</a:t>
            </a:r>
            <a:endParaRPr lang="de-DE" sz="1000" dirty="0"/>
          </a:p>
        </p:txBody>
      </p:sp>
    </p:spTree>
    <p:extLst>
      <p:ext uri="{BB962C8B-B14F-4D97-AF65-F5344CB8AC3E}">
        <p14:creationId xmlns:p14="http://schemas.microsoft.com/office/powerpoint/2010/main" val="213292140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0" y="570044"/>
            <a:ext cx="9144000" cy="1143000"/>
          </a:xfrm>
        </p:spPr>
        <p:txBody>
          <a:bodyPr>
            <a:noAutofit/>
          </a:bodyPr>
          <a:lstStyle/>
          <a:p>
            <a:r>
              <a:rPr lang="de-DE" sz="4000" b="1" dirty="0" err="1" smtClean="0">
                <a:cs typeface="Arial Rounded MT Bold"/>
              </a:rPr>
              <a:t>Fraction</a:t>
            </a:r>
            <a:r>
              <a:rPr lang="de-DE" sz="4000" b="1" dirty="0" smtClean="0">
                <a:cs typeface="Arial Rounded MT Bold"/>
              </a:rPr>
              <a:t> of </a:t>
            </a:r>
            <a:r>
              <a:rPr lang="de-DE" sz="4000" b="1" dirty="0" err="1" smtClean="0">
                <a:cs typeface="Arial Rounded MT Bold"/>
              </a:rPr>
              <a:t>explained</a:t>
            </a:r>
            <a:r>
              <a:rPr lang="de-DE" sz="4000" b="1" dirty="0" smtClean="0">
                <a:cs typeface="Arial Rounded MT Bold"/>
              </a:rPr>
              <a:t> </a:t>
            </a:r>
            <a:r>
              <a:rPr lang="de-DE" sz="4000" b="1" dirty="0" err="1" smtClean="0">
                <a:cs typeface="Arial Rounded MT Bold"/>
              </a:rPr>
              <a:t>variance</a:t>
            </a:r>
            <a:endParaRPr lang="de-DE" sz="4000" b="1" dirty="0" smtClean="0">
              <a:solidFill>
                <a:srgbClr val="000000"/>
              </a:solidFill>
              <a:cs typeface="Arial Rounded MT Bold"/>
            </a:endParaRPr>
          </a:p>
        </p:txBody>
      </p:sp>
      <p:pic>
        <p:nvPicPr>
          <p:cNvPr id="4" name="Picture 3" descr="R2all.png"/>
          <p:cNvPicPr>
            <a:picLocks noChangeAspect="1"/>
          </p:cNvPicPr>
          <p:nvPr/>
        </p:nvPicPr>
        <p:blipFill>
          <a:blip r:embed="rId2"/>
          <a:stretch>
            <a:fillRect/>
          </a:stretch>
        </p:blipFill>
        <p:spPr>
          <a:xfrm>
            <a:off x="1290638" y="2041672"/>
            <a:ext cx="6167140" cy="4074779"/>
          </a:xfrm>
          <a:prstGeom prst="rect">
            <a:avLst/>
          </a:prstGeom>
        </p:spPr>
      </p:pic>
      <p:pic>
        <p:nvPicPr>
          <p:cNvPr id="7" name="Picture 4" descr="try_logo"/>
          <p:cNvPicPr>
            <a:picLocks noChangeAspect="1" noChangeArrowheads="1"/>
          </p:cNvPicPr>
          <p:nvPr/>
        </p:nvPicPr>
        <p:blipFill>
          <a:blip r:embed="rId3"/>
          <a:srcRect/>
          <a:stretch>
            <a:fillRect/>
          </a:stretch>
        </p:blipFill>
        <p:spPr bwMode="auto">
          <a:xfrm>
            <a:off x="8000072" y="227665"/>
            <a:ext cx="958209" cy="342379"/>
          </a:xfrm>
          <a:prstGeom prst="rect">
            <a:avLst/>
          </a:prstGeom>
          <a:noFill/>
          <a:ln w="9525">
            <a:noFill/>
            <a:miter lim="800000"/>
            <a:headEnd/>
            <a:tailEnd/>
          </a:ln>
        </p:spPr>
      </p:pic>
      <p:sp>
        <p:nvSpPr>
          <p:cNvPr id="8" name="TextBox 7"/>
          <p:cNvSpPr txBox="1"/>
          <p:nvPr/>
        </p:nvSpPr>
        <p:spPr>
          <a:xfrm>
            <a:off x="5693228" y="6526051"/>
            <a:ext cx="3305061" cy="307777"/>
          </a:xfrm>
          <a:prstGeom prst="rect">
            <a:avLst/>
          </a:prstGeom>
          <a:noFill/>
        </p:spPr>
        <p:txBody>
          <a:bodyPr wrap="none" rtlCol="0">
            <a:spAutoFit/>
          </a:bodyPr>
          <a:lstStyle/>
          <a:p>
            <a:r>
              <a:rPr lang="en-US" sz="1400" i="1" dirty="0" smtClean="0">
                <a:solidFill>
                  <a:schemeClr val="tx1">
                    <a:lumMod val="50000"/>
                    <a:lumOff val="50000"/>
                  </a:schemeClr>
                </a:solidFill>
              </a:rPr>
              <a:t>Kattge et al. (2011) Global Change Biology</a:t>
            </a:r>
            <a:endParaRPr lang="en-US" sz="1400" i="1" dirty="0">
              <a:solidFill>
                <a:schemeClr val="tx1">
                  <a:lumMod val="50000"/>
                  <a:lumOff val="50000"/>
                </a:schemeClr>
              </a:solidFill>
              <a:latin typeface="+mn-lt"/>
            </a:endParaRPr>
          </a:p>
        </p:txBody>
      </p:sp>
    </p:spTree>
    <p:extLst>
      <p:ext uri="{BB962C8B-B14F-4D97-AF65-F5344CB8AC3E}">
        <p14:creationId xmlns:p14="http://schemas.microsoft.com/office/powerpoint/2010/main" val="38094091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4470400" y="5103813"/>
            <a:ext cx="4673600" cy="1754187"/>
          </a:xfrm>
        </p:spPr>
        <p:txBody>
          <a:bodyPr/>
          <a:lstStyle/>
          <a:p>
            <a:r>
              <a:rPr lang="de-DE" sz="3000" b="1">
                <a:latin typeface="Arial" charset="0"/>
                <a:ea typeface="ＭＳ Ｐゴシック" charset="0"/>
                <a:cs typeface="ＭＳ Ｐゴシック" charset="0"/>
              </a:rPr>
              <a:t>SLA distribution </a:t>
            </a:r>
            <a:br>
              <a:rPr lang="de-DE" sz="3000" b="1">
                <a:latin typeface="Arial" charset="0"/>
                <a:ea typeface="ＭＳ Ｐゴシック" charset="0"/>
                <a:cs typeface="ＭＳ Ｐゴシック" charset="0"/>
              </a:rPr>
            </a:br>
            <a:r>
              <a:rPr lang="de-DE" sz="3000" b="1">
                <a:latin typeface="Arial" charset="0"/>
                <a:ea typeface="ＭＳ Ｐゴシック" charset="0"/>
                <a:cs typeface="ＭＳ Ｐゴシック" charset="0"/>
              </a:rPr>
              <a:t>versus </a:t>
            </a:r>
            <a:br>
              <a:rPr lang="de-DE" sz="3000" b="1">
                <a:latin typeface="Arial" charset="0"/>
                <a:ea typeface="ＭＳ Ｐゴシック" charset="0"/>
                <a:cs typeface="ＭＳ Ｐゴシック" charset="0"/>
              </a:rPr>
            </a:br>
            <a:r>
              <a:rPr lang="de-DE" sz="3000" b="1">
                <a:latin typeface="Arial" charset="0"/>
                <a:ea typeface="ＭＳ Ｐゴシック" charset="0"/>
                <a:cs typeface="ＭＳ Ｐゴシック" charset="0"/>
              </a:rPr>
              <a:t>model parameter values</a:t>
            </a:r>
          </a:p>
        </p:txBody>
      </p:sp>
      <p:pic>
        <p:nvPicPr>
          <p:cNvPr id="81922" name="Picture 3" descr="Fig5.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675" y="88900"/>
            <a:ext cx="5524500" cy="676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95103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5402263" y="31253"/>
            <a:ext cx="3741737" cy="4527517"/>
          </a:xfrm>
        </p:spPr>
        <p:txBody>
          <a:bodyPr>
            <a:normAutofit/>
          </a:bodyPr>
          <a:lstStyle/>
          <a:p>
            <a:r>
              <a:rPr lang="de-DE" sz="3000" b="1" dirty="0" smtClean="0">
                <a:latin typeface="Arial" charset="0"/>
                <a:ea typeface="ＭＳ Ｐゴシック" charset="0"/>
                <a:cs typeface="ＭＳ Ｐゴシック" charset="0"/>
              </a:rPr>
              <a:t>O</a:t>
            </a:r>
            <a:r>
              <a:rPr lang="de-DE" sz="3000" b="1" dirty="0">
                <a:latin typeface="Arial" charset="0"/>
                <a:ea typeface="ＭＳ Ｐゴシック" charset="0"/>
                <a:cs typeface="ＭＳ Ｐゴシック" charset="0"/>
              </a:rPr>
              <a:t>-CN </a:t>
            </a:r>
            <a:r>
              <a:rPr lang="de-DE" sz="3000" b="1" dirty="0" smtClean="0">
                <a:latin typeface="Arial" charset="0"/>
                <a:ea typeface="ＭＳ Ｐゴシック" charset="0"/>
                <a:cs typeface="ＭＳ Ｐゴシック" charset="0"/>
              </a:rPr>
              <a:t/>
            </a:r>
            <a:br>
              <a:rPr lang="de-DE" sz="3000" b="1" dirty="0" smtClean="0">
                <a:latin typeface="Arial" charset="0"/>
                <a:ea typeface="ＭＳ Ｐゴシック" charset="0"/>
                <a:cs typeface="ＭＳ Ｐゴシック" charset="0"/>
              </a:rPr>
            </a:br>
            <a:r>
              <a:rPr lang="de-DE" sz="3000" b="1" dirty="0" err="1" smtClean="0">
                <a:latin typeface="Arial" charset="0"/>
                <a:ea typeface="ＭＳ Ｐゴシック" charset="0"/>
                <a:cs typeface="ＭＳ Ｐゴシック" charset="0"/>
              </a:rPr>
              <a:t>predictions</a:t>
            </a:r>
            <a:r>
              <a:rPr lang="de-DE" sz="3000" b="1" dirty="0" smtClean="0">
                <a:latin typeface="Arial" charset="0"/>
                <a:ea typeface="ＭＳ Ｐゴシック" charset="0"/>
                <a:cs typeface="ＭＳ Ｐゴシック" charset="0"/>
              </a:rPr>
              <a:t> </a:t>
            </a:r>
            <a:br>
              <a:rPr lang="de-DE" sz="3000" b="1" dirty="0" smtClean="0">
                <a:latin typeface="Arial" charset="0"/>
                <a:ea typeface="ＭＳ Ｐゴシック" charset="0"/>
                <a:cs typeface="ＭＳ Ｐゴシック" charset="0"/>
              </a:rPr>
            </a:br>
            <a:r>
              <a:rPr lang="de-DE" sz="3000" b="1" dirty="0" err="1" smtClean="0">
                <a:latin typeface="Arial" charset="0"/>
                <a:ea typeface="ＭＳ Ｐゴシック" charset="0"/>
                <a:cs typeface="ＭＳ Ｐゴシック" charset="0"/>
              </a:rPr>
              <a:t>of</a:t>
            </a:r>
            <a:r>
              <a:rPr lang="de-DE" sz="3000" b="1" dirty="0" smtClean="0">
                <a:latin typeface="Arial" charset="0"/>
                <a:ea typeface="ＭＳ Ｐゴシック" charset="0"/>
                <a:cs typeface="ＭＳ Ｐゴシック" charset="0"/>
              </a:rPr>
              <a:t> </a:t>
            </a:r>
            <a:r>
              <a:rPr lang="de-DE" sz="3000" b="1" dirty="0" err="1" smtClean="0">
                <a:latin typeface="Arial" charset="0"/>
                <a:ea typeface="ＭＳ Ｐゴシック" charset="0"/>
                <a:cs typeface="ＭＳ Ｐゴシック" charset="0"/>
              </a:rPr>
              <a:t>LeafN</a:t>
            </a:r>
            <a:r>
              <a:rPr lang="de-DE" sz="3000" b="1" dirty="0" smtClean="0">
                <a:latin typeface="Arial" charset="0"/>
                <a:ea typeface="ＭＳ Ｐゴシック" charset="0"/>
                <a:cs typeface="ＭＳ Ｐゴシック" charset="0"/>
              </a:rPr>
              <a:t> </a:t>
            </a:r>
            <a:r>
              <a:rPr lang="de-DE" sz="3000" b="1" dirty="0" err="1" smtClean="0">
                <a:latin typeface="Arial" charset="0"/>
                <a:ea typeface="ＭＳ Ｐゴシック" charset="0"/>
                <a:cs typeface="ＭＳ Ｐゴシック" charset="0"/>
              </a:rPr>
              <a:t>concentration</a:t>
            </a:r>
            <a:r>
              <a:rPr lang="de-DE" sz="3000" b="1" dirty="0" smtClean="0">
                <a:latin typeface="Arial" charset="0"/>
                <a:ea typeface="ＭＳ Ｐゴシック" charset="0"/>
                <a:cs typeface="ＭＳ Ｐゴシック" charset="0"/>
              </a:rPr>
              <a:t> </a:t>
            </a:r>
            <a:r>
              <a:rPr lang="de-DE" sz="3000" b="1" dirty="0">
                <a:latin typeface="Arial" charset="0"/>
                <a:ea typeface="ＭＳ Ｐゴシック" charset="0"/>
                <a:cs typeface="ＭＳ Ｐゴシック" charset="0"/>
              </a:rPr>
              <a:t/>
            </a:r>
            <a:br>
              <a:rPr lang="de-DE" sz="3000" b="1" dirty="0">
                <a:latin typeface="Arial" charset="0"/>
                <a:ea typeface="ＭＳ Ｐゴシック" charset="0"/>
                <a:cs typeface="ＭＳ Ｐゴシック" charset="0"/>
              </a:rPr>
            </a:br>
            <a:r>
              <a:rPr lang="de-DE" sz="3000" b="1" dirty="0">
                <a:latin typeface="Arial" charset="0"/>
                <a:ea typeface="ＭＳ Ｐゴシック" charset="0"/>
                <a:cs typeface="ＭＳ Ｐゴシック" charset="0"/>
              </a:rPr>
              <a:t>versus </a:t>
            </a:r>
            <a:br>
              <a:rPr lang="de-DE" sz="3000" b="1" dirty="0">
                <a:latin typeface="Arial" charset="0"/>
                <a:ea typeface="ＭＳ Ｐゴシック" charset="0"/>
                <a:cs typeface="ＭＳ Ｐゴシック" charset="0"/>
              </a:rPr>
            </a:br>
            <a:r>
              <a:rPr lang="de-DE" sz="3000" b="1" dirty="0">
                <a:latin typeface="Arial" charset="0"/>
                <a:ea typeface="ＭＳ Ｐゴシック" charset="0"/>
                <a:cs typeface="ＭＳ Ｐゴシック" charset="0"/>
              </a:rPr>
              <a:t> </a:t>
            </a:r>
            <a:r>
              <a:rPr lang="de-DE" sz="3000" b="1" dirty="0" err="1" smtClean="0">
                <a:latin typeface="Arial" charset="0"/>
                <a:ea typeface="ＭＳ Ｐゴシック" charset="0"/>
                <a:cs typeface="ＭＳ Ｐゴシック" charset="0"/>
              </a:rPr>
              <a:t>observed</a:t>
            </a:r>
            <a:r>
              <a:rPr lang="de-DE" sz="3000" b="1" dirty="0" smtClean="0">
                <a:latin typeface="Arial" charset="0"/>
                <a:ea typeface="ＭＳ Ｐゴシック" charset="0"/>
                <a:cs typeface="ＭＳ Ｐゴシック" charset="0"/>
              </a:rPr>
              <a:t> </a:t>
            </a:r>
            <a:br>
              <a:rPr lang="de-DE" sz="3000" b="1" dirty="0" smtClean="0">
                <a:latin typeface="Arial" charset="0"/>
                <a:ea typeface="ＭＳ Ｐゴシック" charset="0"/>
                <a:cs typeface="ＭＳ Ｐゴシック" charset="0"/>
              </a:rPr>
            </a:br>
            <a:r>
              <a:rPr lang="de-DE" sz="3000" b="1" dirty="0" smtClean="0">
                <a:latin typeface="Arial" charset="0"/>
                <a:ea typeface="ＭＳ Ｐゴシック" charset="0"/>
                <a:cs typeface="ＭＳ Ｐゴシック" charset="0"/>
              </a:rPr>
              <a:t> </a:t>
            </a:r>
            <a:r>
              <a:rPr lang="de-DE" sz="3000" b="1" dirty="0" err="1">
                <a:latin typeface="Arial" charset="0"/>
                <a:ea typeface="ＭＳ Ｐゴシック" charset="0"/>
                <a:cs typeface="ＭＳ Ｐゴシック" charset="0"/>
              </a:rPr>
              <a:t>ranges</a:t>
            </a:r>
            <a:endParaRPr lang="de-DE" sz="3000" b="1" dirty="0">
              <a:latin typeface="Arial" charset="0"/>
              <a:ea typeface="ＭＳ Ｐゴシック" charset="0"/>
              <a:cs typeface="ＭＳ Ｐゴシック" charset="0"/>
            </a:endParaRPr>
          </a:p>
        </p:txBody>
      </p:sp>
      <p:pic>
        <p:nvPicPr>
          <p:cNvPr id="83970" name="Picture 3" descr="TryFigure_Leaf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125" y="0"/>
            <a:ext cx="457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01705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0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3626"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0478" y="1553647"/>
            <a:ext cx="8823522" cy="5078312"/>
          </a:xfrm>
          <a:prstGeom prst="rect">
            <a:avLst/>
          </a:prstGeom>
          <a:noFill/>
        </p:spPr>
        <p:txBody>
          <a:bodyPr wrap="square" rtlCol="0">
            <a:spAutoFit/>
          </a:bodyPr>
          <a:lstStyle/>
          <a:p>
            <a:pPr algn="ctr"/>
            <a:r>
              <a:rPr lang="en-GB" sz="3600" b="1" dirty="0">
                <a:solidFill>
                  <a:srgbClr val="FFFFFF"/>
                </a:solidFill>
              </a:rPr>
              <a:t>Plant traits and </a:t>
            </a:r>
            <a:r>
              <a:rPr lang="en-GB" sz="3600" b="1" dirty="0" smtClean="0">
                <a:solidFill>
                  <a:srgbClr val="FFFFFF"/>
                </a:solidFill>
              </a:rPr>
              <a:t>ecosystem </a:t>
            </a:r>
            <a:r>
              <a:rPr lang="en-GB" sz="3600" b="1" dirty="0" err="1" smtClean="0">
                <a:solidFill>
                  <a:srgbClr val="FFFFFF"/>
                </a:solidFill>
              </a:rPr>
              <a:t>modeling</a:t>
            </a:r>
            <a:endParaRPr lang="en-GB" sz="3600" b="1" dirty="0" smtClean="0">
              <a:solidFill>
                <a:srgbClr val="FFFFFF"/>
              </a:solidFill>
            </a:endParaRPr>
          </a:p>
          <a:p>
            <a:pPr algn="ctr"/>
            <a:endParaRPr lang="en-US" sz="3600" b="1" dirty="0" smtClean="0">
              <a:solidFill>
                <a:schemeClr val="bg1"/>
              </a:solidFill>
            </a:endParaRPr>
          </a:p>
          <a:p>
            <a:r>
              <a:rPr lang="en-US" sz="2400" b="1" dirty="0" smtClean="0">
                <a:solidFill>
                  <a:schemeClr val="bg1"/>
                </a:solidFill>
              </a:rPr>
              <a:t>  9</a:t>
            </a:r>
            <a:r>
              <a:rPr lang="en-US" sz="2400" b="1" dirty="0">
                <a:solidFill>
                  <a:schemeClr val="bg1"/>
                </a:solidFill>
              </a:rPr>
              <a:t>:00 –</a:t>
            </a:r>
            <a:r>
              <a:rPr lang="en-US" sz="2400" b="1" dirty="0" smtClean="0">
                <a:solidFill>
                  <a:schemeClr val="bg1"/>
                </a:solidFill>
              </a:rPr>
              <a:t> 10</a:t>
            </a:r>
            <a:r>
              <a:rPr lang="en-US" sz="2400" b="1" dirty="0">
                <a:solidFill>
                  <a:schemeClr val="bg1"/>
                </a:solidFill>
              </a:rPr>
              <a:t>:</a:t>
            </a:r>
            <a:r>
              <a:rPr lang="en-US" sz="2400" b="1" dirty="0" smtClean="0">
                <a:solidFill>
                  <a:schemeClr val="bg1"/>
                </a:solidFill>
              </a:rPr>
              <a:t>30 	 </a:t>
            </a:r>
            <a:r>
              <a:rPr lang="en-US" sz="2400" b="1" dirty="0">
                <a:solidFill>
                  <a:schemeClr val="bg1"/>
                </a:solidFill>
              </a:rPr>
              <a:t>B</a:t>
            </a:r>
            <a:r>
              <a:rPr lang="en-US" sz="2400" b="1" dirty="0" smtClean="0">
                <a:solidFill>
                  <a:schemeClr val="bg1"/>
                </a:solidFill>
              </a:rPr>
              <a:t>iogeochemical cycles modeling &amp; plant traits </a:t>
            </a:r>
            <a:endParaRPr lang="en-US" sz="2200" b="1" dirty="0" smtClean="0">
              <a:solidFill>
                <a:schemeClr val="bg1"/>
              </a:solidFill>
            </a:endParaRPr>
          </a:p>
          <a:p>
            <a:pPr marL="2114550" lvl="4" indent="-285750">
              <a:buFont typeface="Arial"/>
              <a:buChar char="•"/>
            </a:pPr>
            <a:r>
              <a:rPr lang="en-US" sz="2200" dirty="0" smtClean="0">
                <a:solidFill>
                  <a:srgbClr val="A6A6A6"/>
                </a:solidFill>
              </a:rPr>
              <a:t>Introduction to Dynamic Global Vegetation Models   </a:t>
            </a:r>
          </a:p>
          <a:p>
            <a:pPr marL="2114550" lvl="4" indent="-285750">
              <a:buFont typeface="Arial"/>
              <a:buChar char="•"/>
            </a:pPr>
            <a:r>
              <a:rPr lang="en-US" sz="2200" dirty="0" smtClean="0">
                <a:solidFill>
                  <a:srgbClr val="A6A6A6"/>
                </a:solidFill>
              </a:rPr>
              <a:t>Traits </a:t>
            </a:r>
            <a:r>
              <a:rPr lang="en-US" sz="2200" dirty="0">
                <a:solidFill>
                  <a:srgbClr val="A6A6A6"/>
                </a:solidFill>
              </a:rPr>
              <a:t>as characteristics of plants</a:t>
            </a:r>
            <a:endParaRPr lang="en-US" sz="2200" dirty="0" smtClean="0">
              <a:solidFill>
                <a:srgbClr val="A6A6A6"/>
              </a:solidFill>
            </a:endParaRPr>
          </a:p>
          <a:p>
            <a:pPr marL="2114550" lvl="4" indent="-285750">
              <a:buFont typeface="Arial"/>
              <a:buChar char="•"/>
            </a:pPr>
            <a:r>
              <a:rPr lang="en-US" sz="2200" dirty="0" smtClean="0">
                <a:solidFill>
                  <a:schemeClr val="bg1"/>
                </a:solidFill>
              </a:rPr>
              <a:t>Plant traits to improve DGVMs</a:t>
            </a:r>
          </a:p>
          <a:p>
            <a:pPr marL="2114550" lvl="4" indent="-285750">
              <a:buFont typeface="Arial"/>
              <a:buChar char="•"/>
            </a:pPr>
            <a:r>
              <a:rPr lang="en-US" sz="2200" dirty="0" smtClean="0">
                <a:solidFill>
                  <a:srgbClr val="A6A6A6"/>
                </a:solidFill>
              </a:rPr>
              <a:t>Towards a multivariate spectrum of plant form and function</a:t>
            </a:r>
          </a:p>
          <a:p>
            <a:pPr lvl="4"/>
            <a:endParaRPr lang="en-US" sz="2200" dirty="0" smtClean="0">
              <a:solidFill>
                <a:schemeClr val="bg1"/>
              </a:solidFill>
            </a:endParaRPr>
          </a:p>
          <a:p>
            <a:r>
              <a:rPr lang="en-US" sz="2400" b="1" dirty="0" smtClean="0">
                <a:solidFill>
                  <a:schemeClr val="bg1"/>
                </a:solidFill>
              </a:rPr>
              <a:t>11:00 – 12:</a:t>
            </a:r>
            <a:r>
              <a:rPr lang="en-US" sz="2400" b="1" dirty="0">
                <a:solidFill>
                  <a:schemeClr val="bg1"/>
                </a:solidFill>
              </a:rPr>
              <a:t>00 </a:t>
            </a:r>
            <a:r>
              <a:rPr lang="en-US" sz="2400" b="1" dirty="0" smtClean="0">
                <a:solidFill>
                  <a:schemeClr val="bg1"/>
                </a:solidFill>
              </a:rPr>
              <a:t>	Building </a:t>
            </a:r>
            <a:r>
              <a:rPr lang="en-US" sz="2400" b="1" dirty="0">
                <a:solidFill>
                  <a:schemeClr val="bg1"/>
                </a:solidFill>
              </a:rPr>
              <a:t>a simple biogeochemical </a:t>
            </a:r>
            <a:r>
              <a:rPr lang="en-US" sz="2400" b="1" dirty="0" smtClean="0">
                <a:solidFill>
                  <a:schemeClr val="bg1"/>
                </a:solidFill>
              </a:rPr>
              <a:t>model (I)  </a:t>
            </a:r>
          </a:p>
          <a:p>
            <a:endParaRPr lang="en-US" sz="2400" dirty="0">
              <a:solidFill>
                <a:schemeClr val="bg1"/>
              </a:solidFill>
            </a:endParaRPr>
          </a:p>
          <a:p>
            <a:r>
              <a:rPr lang="en-US" sz="2400" b="1" dirty="0" smtClean="0">
                <a:solidFill>
                  <a:schemeClr val="bg1"/>
                </a:solidFill>
              </a:rPr>
              <a:t>14:00 – 17:</a:t>
            </a:r>
            <a:r>
              <a:rPr lang="en-US" sz="2400" b="1" dirty="0">
                <a:solidFill>
                  <a:schemeClr val="bg1"/>
                </a:solidFill>
              </a:rPr>
              <a:t>00 </a:t>
            </a:r>
            <a:r>
              <a:rPr lang="en-US" sz="2400" b="1" dirty="0" smtClean="0">
                <a:solidFill>
                  <a:schemeClr val="bg1"/>
                </a:solidFill>
              </a:rPr>
              <a:t>	Building </a:t>
            </a:r>
            <a:r>
              <a:rPr lang="en-US" sz="2400" b="1" dirty="0">
                <a:solidFill>
                  <a:schemeClr val="bg1"/>
                </a:solidFill>
              </a:rPr>
              <a:t>a simple biogeochemical </a:t>
            </a:r>
            <a:r>
              <a:rPr lang="en-US" sz="2400" b="1" dirty="0" smtClean="0">
                <a:solidFill>
                  <a:schemeClr val="bg1"/>
                </a:solidFill>
              </a:rPr>
              <a:t>model (II)</a:t>
            </a:r>
          </a:p>
          <a:p>
            <a:endParaRPr lang="en-US" sz="2400" dirty="0">
              <a:solidFill>
                <a:schemeClr val="bg1"/>
              </a:solidFill>
            </a:endParaRPr>
          </a:p>
        </p:txBody>
      </p:sp>
      <p:sp>
        <p:nvSpPr>
          <p:cNvPr id="6" name="Rectangle 29"/>
          <p:cNvSpPr txBox="1">
            <a:spLocks noChangeArrowheads="1"/>
          </p:cNvSpPr>
          <p:nvPr/>
        </p:nvSpPr>
        <p:spPr>
          <a:xfrm>
            <a:off x="0" y="0"/>
            <a:ext cx="9144000" cy="155364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 </a:t>
            </a:r>
            <a:r>
              <a:rPr lang="en-GB" sz="5700" b="1" dirty="0">
                <a:solidFill>
                  <a:schemeClr val="bg1"/>
                </a:solidFill>
              </a:rPr>
              <a:t>Terrestrial </a:t>
            </a:r>
            <a:r>
              <a:rPr lang="en-GB" sz="5700" b="1" dirty="0" smtClean="0">
                <a:solidFill>
                  <a:schemeClr val="bg1"/>
                </a:solidFill>
              </a:rPr>
              <a:t>Biosphere</a:t>
            </a:r>
          </a:p>
        </p:txBody>
      </p:sp>
    </p:spTree>
    <p:extLst>
      <p:ext uri="{BB962C8B-B14F-4D97-AF65-F5344CB8AC3E}">
        <p14:creationId xmlns:p14="http://schemas.microsoft.com/office/powerpoint/2010/main" val="26839012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167" y="2228401"/>
            <a:ext cx="8363982" cy="3262432"/>
          </a:xfrm>
          <a:prstGeom prst="rect">
            <a:avLst/>
          </a:prstGeom>
          <a:noFill/>
        </p:spPr>
        <p:txBody>
          <a:bodyPr wrap="square" rtlCol="0">
            <a:spAutoFit/>
          </a:bodyPr>
          <a:lstStyle/>
          <a:p>
            <a:pPr lvl="1"/>
            <a:endParaRPr lang="en-GB" dirty="0" smtClean="0"/>
          </a:p>
          <a:p>
            <a:pPr marL="285750" indent="-285750">
              <a:buFont typeface="Arial"/>
              <a:buChar char="•"/>
            </a:pPr>
            <a:r>
              <a:rPr lang="en-GB" sz="2200" b="1" dirty="0" smtClean="0"/>
              <a:t>Improving litter decomposition in LPJ</a:t>
            </a:r>
          </a:p>
          <a:p>
            <a:pPr marL="742950" lvl="1" indent="-285750">
              <a:buFont typeface="Courier New"/>
              <a:buChar char="o"/>
            </a:pPr>
            <a:r>
              <a:rPr lang="en-US" dirty="0" err="1" smtClean="0"/>
              <a:t>Brovkin</a:t>
            </a:r>
            <a:r>
              <a:rPr lang="en-US" dirty="0" smtClean="0"/>
              <a:t> V, P. M. van </a:t>
            </a:r>
            <a:r>
              <a:rPr lang="en-US" dirty="0" err="1" smtClean="0"/>
              <a:t>Bodegom</a:t>
            </a:r>
            <a:r>
              <a:rPr lang="en-US" dirty="0" smtClean="0"/>
              <a:t>, T. </a:t>
            </a:r>
            <a:r>
              <a:rPr lang="en-US" dirty="0" err="1" smtClean="0"/>
              <a:t>Kleinen</a:t>
            </a:r>
            <a:r>
              <a:rPr lang="en-US" dirty="0" smtClean="0"/>
              <a:t>, C. Wirth, W. Cornwell, J. H. C. </a:t>
            </a:r>
            <a:r>
              <a:rPr lang="en-US" dirty="0" err="1" smtClean="0"/>
              <a:t>Cornelissen</a:t>
            </a:r>
            <a:r>
              <a:rPr lang="en-US" dirty="0" smtClean="0"/>
              <a:t>, J. Kattge (2012) PFT driven variation in decomposition rates improves projections of global litter stock distribution. </a:t>
            </a:r>
            <a:r>
              <a:rPr lang="en-US" i="1" dirty="0" err="1" smtClean="0"/>
              <a:t>Biogeoscience</a:t>
            </a:r>
            <a:endParaRPr lang="en-US" i="1" dirty="0" smtClean="0"/>
          </a:p>
          <a:p>
            <a:pPr lvl="1"/>
            <a:endParaRPr lang="en-US" dirty="0" smtClean="0"/>
          </a:p>
          <a:p>
            <a:pPr marL="285750" indent="-285750">
              <a:buFont typeface="Arial"/>
              <a:buChar char="•"/>
            </a:pPr>
            <a:r>
              <a:rPr lang="en-US" sz="2200" b="1" dirty="0" smtClean="0"/>
              <a:t>Introducing adaptation of traits to the environment in JSBACH</a:t>
            </a:r>
          </a:p>
          <a:p>
            <a:pPr marL="742950" lvl="1" indent="-285750">
              <a:buFont typeface="Courier New"/>
              <a:buChar char="o"/>
            </a:pPr>
            <a:r>
              <a:rPr lang="en-US" dirty="0" err="1"/>
              <a:t>Verheijen</a:t>
            </a:r>
            <a:r>
              <a:rPr lang="en-US" dirty="0"/>
              <a:t>, LM, V </a:t>
            </a:r>
            <a:r>
              <a:rPr lang="en-US" dirty="0" err="1"/>
              <a:t>Brovkin</a:t>
            </a:r>
            <a:r>
              <a:rPr lang="en-US" dirty="0"/>
              <a:t>, R </a:t>
            </a:r>
            <a:r>
              <a:rPr lang="en-US" dirty="0" err="1"/>
              <a:t>Aerts</a:t>
            </a:r>
            <a:r>
              <a:rPr lang="en-US" dirty="0"/>
              <a:t>, G </a:t>
            </a:r>
            <a:r>
              <a:rPr lang="en-US" dirty="0" err="1"/>
              <a:t>Bönisch</a:t>
            </a:r>
            <a:r>
              <a:rPr lang="en-US" dirty="0"/>
              <a:t>, JHC </a:t>
            </a:r>
            <a:r>
              <a:rPr lang="en-US" dirty="0" err="1"/>
              <a:t>Cornelissen</a:t>
            </a:r>
            <a:r>
              <a:rPr lang="en-US" dirty="0"/>
              <a:t>, J Kattge, PB Reich, IJ Wright, PM van </a:t>
            </a:r>
            <a:r>
              <a:rPr lang="en-US" dirty="0" err="1"/>
              <a:t>Bodegom</a:t>
            </a:r>
            <a:r>
              <a:rPr lang="en-US" dirty="0"/>
              <a:t> (2013) Impacts of trait variation through observed trait-climate relationships on performance of a representative Earth System model: a conceptual analysis. </a:t>
            </a:r>
            <a:r>
              <a:rPr lang="en-US" dirty="0" err="1" smtClean="0"/>
              <a:t>Biogeosciences</a:t>
            </a:r>
            <a:endParaRPr lang="en-US" i="1" dirty="0" smtClean="0"/>
          </a:p>
        </p:txBody>
      </p:sp>
      <p:sp>
        <p:nvSpPr>
          <p:cNvPr id="3" name="TextBox 2"/>
          <p:cNvSpPr txBox="1"/>
          <p:nvPr/>
        </p:nvSpPr>
        <p:spPr>
          <a:xfrm>
            <a:off x="0" y="0"/>
            <a:ext cx="9144000" cy="1887696"/>
          </a:xfrm>
          <a:prstGeom prst="rect">
            <a:avLst/>
          </a:prstGeom>
          <a:solidFill>
            <a:schemeClr val="accent3">
              <a:lumMod val="20000"/>
              <a:lumOff val="80000"/>
            </a:schemeClr>
          </a:solidFill>
        </p:spPr>
        <p:txBody>
          <a:bodyPr wrap="square" rtlCol="0">
            <a:spAutoFit/>
          </a:bodyPr>
          <a:lstStyle/>
          <a:p>
            <a:pPr algn="ctr">
              <a:lnSpc>
                <a:spcPct val="150000"/>
              </a:lnSpc>
              <a:spcBef>
                <a:spcPts val="1200"/>
              </a:spcBef>
              <a:spcAft>
                <a:spcPts val="1200"/>
              </a:spcAft>
            </a:pPr>
            <a:r>
              <a:rPr lang="en-GB" sz="4000" b="1" dirty="0" smtClean="0"/>
              <a:t>Two </a:t>
            </a:r>
            <a:r>
              <a:rPr lang="en-GB" sz="4000" b="1" dirty="0"/>
              <a:t>e</a:t>
            </a:r>
            <a:r>
              <a:rPr lang="en-GB" sz="4000" b="1" dirty="0" smtClean="0"/>
              <a:t>xamples using plant trait data for model improvement  </a:t>
            </a:r>
            <a:endParaRPr lang="en-GB" sz="4000" b="1" dirty="0"/>
          </a:p>
        </p:txBody>
      </p:sp>
    </p:spTree>
    <p:extLst>
      <p:ext uri="{BB962C8B-B14F-4D97-AF65-F5344CB8AC3E}">
        <p14:creationId xmlns:p14="http://schemas.microsoft.com/office/powerpoint/2010/main" val="29473861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PJ_para.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391" y="930537"/>
            <a:ext cx="5025803" cy="5833709"/>
          </a:xfrm>
          <a:prstGeom prst="rect">
            <a:avLst/>
          </a:prstGeom>
        </p:spPr>
      </p:pic>
      <p:sp>
        <p:nvSpPr>
          <p:cNvPr id="3" name="TextBox 2"/>
          <p:cNvSpPr txBox="1"/>
          <p:nvPr/>
        </p:nvSpPr>
        <p:spPr>
          <a:xfrm>
            <a:off x="5857239" y="1195695"/>
            <a:ext cx="2859501" cy="2862322"/>
          </a:xfrm>
          <a:prstGeom prst="rect">
            <a:avLst/>
          </a:prstGeom>
          <a:noFill/>
        </p:spPr>
        <p:txBody>
          <a:bodyPr wrap="square" rtlCol="0">
            <a:spAutoFit/>
          </a:bodyPr>
          <a:lstStyle/>
          <a:p>
            <a:pPr algn="ctr"/>
            <a:r>
              <a:rPr lang="en-US" sz="3000" b="1" dirty="0" smtClean="0"/>
              <a:t>Original parameters</a:t>
            </a:r>
          </a:p>
          <a:p>
            <a:pPr algn="ctr"/>
            <a:r>
              <a:rPr lang="en-US" sz="3000" b="1" dirty="0"/>
              <a:t>i</a:t>
            </a:r>
            <a:r>
              <a:rPr lang="en-US" sz="3000" b="1" dirty="0" smtClean="0"/>
              <a:t>n LPJ:</a:t>
            </a:r>
          </a:p>
          <a:p>
            <a:pPr algn="ctr"/>
            <a:r>
              <a:rPr lang="en-US" sz="3000" b="1" dirty="0" smtClean="0"/>
              <a:t>one parameter for litter decomposition</a:t>
            </a:r>
            <a:endParaRPr lang="en-US" sz="3000" b="1" dirty="0"/>
          </a:p>
        </p:txBody>
      </p:sp>
      <p:sp>
        <p:nvSpPr>
          <p:cNvPr id="4" name="TextBox 3"/>
          <p:cNvSpPr txBox="1"/>
          <p:nvPr/>
        </p:nvSpPr>
        <p:spPr>
          <a:xfrm>
            <a:off x="1" y="19407"/>
            <a:ext cx="9364934" cy="707886"/>
          </a:xfrm>
          <a:prstGeom prst="rect">
            <a:avLst/>
          </a:prstGeom>
          <a:noFill/>
        </p:spPr>
        <p:txBody>
          <a:bodyPr wrap="square" rtlCol="0">
            <a:spAutoFit/>
          </a:bodyPr>
          <a:lstStyle/>
          <a:p>
            <a:pPr algn="ctr"/>
            <a:r>
              <a:rPr lang="en-GB" sz="4000" b="1" dirty="0"/>
              <a:t>Improving litter decomposition in LPJ</a:t>
            </a:r>
          </a:p>
        </p:txBody>
      </p:sp>
      <p:sp>
        <p:nvSpPr>
          <p:cNvPr id="5" name="TextBox 4"/>
          <p:cNvSpPr txBox="1"/>
          <p:nvPr/>
        </p:nvSpPr>
        <p:spPr>
          <a:xfrm>
            <a:off x="7465573" y="6500650"/>
            <a:ext cx="1678427" cy="369332"/>
          </a:xfrm>
          <a:prstGeom prst="rect">
            <a:avLst/>
          </a:prstGeom>
          <a:noFill/>
        </p:spPr>
        <p:txBody>
          <a:bodyPr wrap="none" rtlCol="0">
            <a:spAutoFit/>
          </a:bodyPr>
          <a:lstStyle/>
          <a:p>
            <a:r>
              <a:rPr lang="en-US" dirty="0" err="1" smtClean="0"/>
              <a:t>Sitch</a:t>
            </a:r>
            <a:r>
              <a:rPr lang="en-US" dirty="0" smtClean="0"/>
              <a:t> et al. 2003</a:t>
            </a:r>
            <a:endParaRPr lang="en-US" dirty="0"/>
          </a:p>
        </p:txBody>
      </p:sp>
      <p:sp>
        <p:nvSpPr>
          <p:cNvPr id="6" name="Oval 5"/>
          <p:cNvSpPr/>
          <p:nvPr/>
        </p:nvSpPr>
        <p:spPr>
          <a:xfrm>
            <a:off x="371391" y="6237117"/>
            <a:ext cx="5485848" cy="352095"/>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9312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33" y="1648143"/>
            <a:ext cx="6208496" cy="414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extBox 6"/>
          <p:cNvSpPr txBox="1">
            <a:spLocks noChangeArrowheads="1"/>
          </p:cNvSpPr>
          <p:nvPr/>
        </p:nvSpPr>
        <p:spPr bwMode="auto">
          <a:xfrm>
            <a:off x="373063" y="128588"/>
            <a:ext cx="82375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GB" sz="3600" dirty="0">
                <a:latin typeface="Arial Rounded MT Bold" charset="0"/>
              </a:rPr>
              <a:t>Divergent predictions of</a:t>
            </a:r>
          </a:p>
          <a:p>
            <a:pPr algn="ctr"/>
            <a:r>
              <a:rPr lang="en-GB" sz="3600" dirty="0">
                <a:latin typeface="Arial Rounded MT Bold" charset="0"/>
              </a:rPr>
              <a:t> </a:t>
            </a:r>
            <a:r>
              <a:rPr lang="en-GB" sz="3600" dirty="0" smtClean="0">
                <a:latin typeface="Arial Rounded MT Bold" charset="0"/>
              </a:rPr>
              <a:t>Earth </a:t>
            </a:r>
            <a:r>
              <a:rPr lang="en-GB" sz="3600" dirty="0">
                <a:latin typeface="Arial Rounded MT Bold" charset="0"/>
              </a:rPr>
              <a:t>S</a:t>
            </a:r>
            <a:r>
              <a:rPr lang="en-GB" sz="3600" dirty="0" smtClean="0">
                <a:latin typeface="Arial Rounded MT Bold" charset="0"/>
              </a:rPr>
              <a:t>ystem </a:t>
            </a:r>
            <a:r>
              <a:rPr lang="en-GB" sz="3600" dirty="0">
                <a:latin typeface="Arial Rounded MT Bold" charset="0"/>
              </a:rPr>
              <a:t>M</a:t>
            </a:r>
            <a:r>
              <a:rPr lang="en-GB" sz="3600" dirty="0" smtClean="0">
                <a:latin typeface="Arial Rounded MT Bold" charset="0"/>
              </a:rPr>
              <a:t>odels</a:t>
            </a:r>
            <a:endParaRPr lang="en-GB" sz="3600" dirty="0">
              <a:latin typeface="Arial Rounded MT Bold" charset="0"/>
            </a:endParaRPr>
          </a:p>
        </p:txBody>
      </p:sp>
      <p:sp>
        <p:nvSpPr>
          <p:cNvPr id="18435" name="TextBox 24"/>
          <p:cNvSpPr txBox="1">
            <a:spLocks noChangeArrowheads="1"/>
          </p:cNvSpPr>
          <p:nvPr/>
        </p:nvSpPr>
        <p:spPr bwMode="auto">
          <a:xfrm>
            <a:off x="5254625" y="6375400"/>
            <a:ext cx="34909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latin typeface="Calibri" charset="0"/>
              </a:rPr>
              <a:t>Friedlingstein et al., 2006; Heimann&amp;Reichstein 2008</a:t>
            </a:r>
          </a:p>
        </p:txBody>
      </p:sp>
      <p:sp>
        <p:nvSpPr>
          <p:cNvPr id="2" name="TextBox 1"/>
          <p:cNvSpPr txBox="1"/>
          <p:nvPr/>
        </p:nvSpPr>
        <p:spPr>
          <a:xfrm>
            <a:off x="6258560" y="2021840"/>
            <a:ext cx="1969785" cy="646331"/>
          </a:xfrm>
          <a:prstGeom prst="rect">
            <a:avLst/>
          </a:prstGeom>
          <a:noFill/>
        </p:spPr>
        <p:txBody>
          <a:bodyPr wrap="none" rtlCol="0">
            <a:spAutoFit/>
          </a:bodyPr>
          <a:lstStyle/>
          <a:p>
            <a:r>
              <a:rPr lang="en-GB" dirty="0" smtClean="0"/>
              <a:t>Unconstrained CO</a:t>
            </a:r>
            <a:r>
              <a:rPr lang="en-GB" baseline="-25000" dirty="0" smtClean="0"/>
              <a:t>2</a:t>
            </a:r>
            <a:r>
              <a:rPr lang="en-GB" dirty="0" smtClean="0"/>
              <a:t> </a:t>
            </a:r>
          </a:p>
          <a:p>
            <a:r>
              <a:rPr lang="en-GB" dirty="0"/>
              <a:t>f</a:t>
            </a:r>
            <a:r>
              <a:rPr lang="en-GB" dirty="0" smtClean="0"/>
              <a:t>ertilization effect</a:t>
            </a:r>
            <a:endParaRPr lang="en-GB" dirty="0"/>
          </a:p>
        </p:txBody>
      </p:sp>
      <p:sp>
        <p:nvSpPr>
          <p:cNvPr id="6" name="TextBox 5"/>
          <p:cNvSpPr txBox="1"/>
          <p:nvPr/>
        </p:nvSpPr>
        <p:spPr>
          <a:xfrm>
            <a:off x="6258560" y="4194125"/>
            <a:ext cx="2621230" cy="369332"/>
          </a:xfrm>
          <a:prstGeom prst="rect">
            <a:avLst/>
          </a:prstGeom>
          <a:noFill/>
        </p:spPr>
        <p:txBody>
          <a:bodyPr wrap="none" rtlCol="0">
            <a:spAutoFit/>
          </a:bodyPr>
          <a:lstStyle/>
          <a:p>
            <a:pPr algn="ctr"/>
            <a:r>
              <a:rPr lang="en-GB" dirty="0" smtClean="0"/>
              <a:t>No CO</a:t>
            </a:r>
            <a:r>
              <a:rPr lang="en-GB" baseline="-25000" dirty="0" smtClean="0"/>
              <a:t>2</a:t>
            </a:r>
            <a:r>
              <a:rPr lang="en-GB" dirty="0" smtClean="0"/>
              <a:t> fertilization effect</a:t>
            </a:r>
            <a:endParaRPr lang="en-GB" dirty="0"/>
          </a:p>
        </p:txBody>
      </p:sp>
      <p:sp>
        <p:nvSpPr>
          <p:cNvPr id="3" name="TextBox 2"/>
          <p:cNvSpPr txBox="1"/>
          <p:nvPr/>
        </p:nvSpPr>
        <p:spPr>
          <a:xfrm>
            <a:off x="6258560" y="4673600"/>
            <a:ext cx="1723549" cy="369332"/>
          </a:xfrm>
          <a:prstGeom prst="rect">
            <a:avLst/>
          </a:prstGeom>
          <a:noFill/>
        </p:spPr>
        <p:txBody>
          <a:bodyPr wrap="none" rtlCol="0">
            <a:spAutoFit/>
          </a:bodyPr>
          <a:lstStyle/>
          <a:p>
            <a:r>
              <a:rPr lang="en-GB" dirty="0" smtClean="0"/>
              <a:t>Amazon dieback</a:t>
            </a:r>
            <a:endParaRPr lang="en-GB" dirty="0"/>
          </a:p>
        </p:txBody>
      </p:sp>
    </p:spTree>
    <p:extLst>
      <p:ext uri="{BB962C8B-B14F-4D97-AF65-F5344CB8AC3E}">
        <p14:creationId xmlns:p14="http://schemas.microsoft.com/office/powerpoint/2010/main" val="21727847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228"/>
            <a:ext cx="8229600" cy="1143000"/>
          </a:xfrm>
        </p:spPr>
        <p:txBody>
          <a:bodyPr>
            <a:normAutofit fontScale="90000"/>
          </a:bodyPr>
          <a:lstStyle/>
          <a:p>
            <a:r>
              <a:rPr lang="en-GB" dirty="0" smtClean="0"/>
              <a:t>Trait based PFT specific parameters for litter decomposition</a:t>
            </a:r>
            <a:endParaRPr lang="en-GB" dirty="0"/>
          </a:p>
        </p:txBody>
      </p:sp>
      <p:pic>
        <p:nvPicPr>
          <p:cNvPr id="5" name="Picture 4"/>
          <p:cNvPicPr>
            <a:picLocks noChangeAspect="1"/>
          </p:cNvPicPr>
          <p:nvPr/>
        </p:nvPicPr>
        <p:blipFill>
          <a:blip r:embed="rId2"/>
          <a:stretch>
            <a:fillRect/>
          </a:stretch>
        </p:blipFill>
        <p:spPr>
          <a:xfrm>
            <a:off x="0" y="2269382"/>
            <a:ext cx="9144000" cy="3468051"/>
          </a:xfrm>
          <a:prstGeom prst="rect">
            <a:avLst/>
          </a:prstGeom>
        </p:spPr>
      </p:pic>
    </p:spTree>
    <p:extLst>
      <p:ext uri="{BB962C8B-B14F-4D97-AF65-F5344CB8AC3E}">
        <p14:creationId xmlns:p14="http://schemas.microsoft.com/office/powerpoint/2010/main" val="296932916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Temperature dependency of woody litter decomposition rates</a:t>
            </a:r>
            <a:endParaRPr lang="en-GB" dirty="0"/>
          </a:p>
        </p:txBody>
      </p:sp>
      <p:pic>
        <p:nvPicPr>
          <p:cNvPr id="4" name="Picture 3"/>
          <p:cNvPicPr>
            <a:picLocks noChangeAspect="1"/>
          </p:cNvPicPr>
          <p:nvPr/>
        </p:nvPicPr>
        <p:blipFill>
          <a:blip r:embed="rId2"/>
          <a:stretch>
            <a:fillRect/>
          </a:stretch>
        </p:blipFill>
        <p:spPr>
          <a:xfrm>
            <a:off x="1502933" y="1931079"/>
            <a:ext cx="5493417" cy="4926921"/>
          </a:xfrm>
          <a:prstGeom prst="rect">
            <a:avLst/>
          </a:prstGeom>
        </p:spPr>
      </p:pic>
    </p:spTree>
    <p:extLst>
      <p:ext uri="{BB962C8B-B14F-4D97-AF65-F5344CB8AC3E}">
        <p14:creationId xmlns:p14="http://schemas.microsoft.com/office/powerpoint/2010/main" val="314173495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8347" y="1499974"/>
            <a:ext cx="5920872" cy="5173866"/>
          </a:xfrm>
          <a:prstGeom prst="rect">
            <a:avLst/>
          </a:prstGeom>
        </p:spPr>
      </p:pic>
      <p:sp>
        <p:nvSpPr>
          <p:cNvPr id="5" name="TextBox 4"/>
          <p:cNvSpPr txBox="1"/>
          <p:nvPr/>
        </p:nvSpPr>
        <p:spPr>
          <a:xfrm>
            <a:off x="251796" y="273718"/>
            <a:ext cx="8747148" cy="1200329"/>
          </a:xfrm>
          <a:prstGeom prst="rect">
            <a:avLst/>
          </a:prstGeom>
          <a:noFill/>
        </p:spPr>
        <p:txBody>
          <a:bodyPr wrap="square" rtlCol="0">
            <a:spAutoFit/>
          </a:bodyPr>
          <a:lstStyle/>
          <a:p>
            <a:pPr algn="ctr"/>
            <a:r>
              <a:rPr lang="en-GB" sz="3600" dirty="0" smtClean="0"/>
              <a:t>Observed and predicted litter decomposition rates based on new LPJ parameterization </a:t>
            </a:r>
            <a:endParaRPr lang="en-GB" sz="3600" dirty="0"/>
          </a:p>
        </p:txBody>
      </p:sp>
    </p:spTree>
    <p:extLst>
      <p:ext uri="{BB962C8B-B14F-4D97-AF65-F5344CB8AC3E}">
        <p14:creationId xmlns:p14="http://schemas.microsoft.com/office/powerpoint/2010/main" val="173685674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253"/>
            <a:ext cx="9144000" cy="1143000"/>
          </a:xfrm>
        </p:spPr>
        <p:txBody>
          <a:bodyPr>
            <a:normAutofit fontScale="90000"/>
          </a:bodyPr>
          <a:lstStyle/>
          <a:p>
            <a:r>
              <a:rPr lang="en-GB" dirty="0" smtClean="0"/>
              <a:t>Global distribution of litter stocks using original and new parameterisation</a:t>
            </a:r>
            <a:endParaRPr lang="en-GB" dirty="0"/>
          </a:p>
        </p:txBody>
      </p:sp>
      <p:pic>
        <p:nvPicPr>
          <p:cNvPr id="4" name="Picture 3" descr="Brovkin_MS_LitterDecomposition_2011_BG.pdf"/>
          <p:cNvPicPr>
            <a:picLocks noChangeAspect="1"/>
          </p:cNvPicPr>
          <p:nvPr/>
        </p:nvPicPr>
        <p:blipFill>
          <a:blip r:embed="rId2"/>
          <a:stretch>
            <a:fillRect/>
          </a:stretch>
        </p:blipFill>
        <p:spPr>
          <a:xfrm>
            <a:off x="720548" y="1395740"/>
            <a:ext cx="6009526" cy="8277880"/>
          </a:xfrm>
          <a:prstGeom prst="rect">
            <a:avLst/>
          </a:prstGeom>
        </p:spPr>
      </p:pic>
      <p:sp>
        <p:nvSpPr>
          <p:cNvPr id="3" name="TextBox 2"/>
          <p:cNvSpPr txBox="1"/>
          <p:nvPr/>
        </p:nvSpPr>
        <p:spPr>
          <a:xfrm>
            <a:off x="5823330" y="2398374"/>
            <a:ext cx="3124285" cy="430887"/>
          </a:xfrm>
          <a:prstGeom prst="rect">
            <a:avLst/>
          </a:prstGeom>
          <a:noFill/>
        </p:spPr>
        <p:txBody>
          <a:bodyPr wrap="none" rtlCol="0">
            <a:spAutoFit/>
          </a:bodyPr>
          <a:lstStyle/>
          <a:p>
            <a:r>
              <a:rPr lang="en-US" sz="2200" dirty="0" smtClean="0"/>
              <a:t>Original parameterization</a:t>
            </a:r>
          </a:p>
        </p:txBody>
      </p:sp>
      <p:sp>
        <p:nvSpPr>
          <p:cNvPr id="5" name="TextBox 4"/>
          <p:cNvSpPr txBox="1"/>
          <p:nvPr/>
        </p:nvSpPr>
        <p:spPr>
          <a:xfrm>
            <a:off x="5823330" y="4704581"/>
            <a:ext cx="2753992" cy="430887"/>
          </a:xfrm>
          <a:prstGeom prst="rect">
            <a:avLst/>
          </a:prstGeom>
          <a:noFill/>
        </p:spPr>
        <p:txBody>
          <a:bodyPr wrap="none" rtlCol="0">
            <a:spAutoFit/>
          </a:bodyPr>
          <a:lstStyle/>
          <a:p>
            <a:r>
              <a:rPr lang="en-US" sz="2200" dirty="0" smtClean="0"/>
              <a:t>New parameterization</a:t>
            </a:r>
          </a:p>
        </p:txBody>
      </p:sp>
    </p:spTree>
    <p:extLst>
      <p:ext uri="{BB962C8B-B14F-4D97-AF65-F5344CB8AC3E}">
        <p14:creationId xmlns:p14="http://schemas.microsoft.com/office/powerpoint/2010/main" val="65295380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356"/>
            <a:ext cx="8229600" cy="1143000"/>
          </a:xfrm>
        </p:spPr>
        <p:txBody>
          <a:bodyPr>
            <a:normAutofit fontScale="90000"/>
          </a:bodyPr>
          <a:lstStyle/>
          <a:p>
            <a:r>
              <a:rPr lang="en-GB" dirty="0" smtClean="0"/>
              <a:t>Comparison of observed and predicted woody litter stocks</a:t>
            </a:r>
            <a:endParaRPr lang="en-GB" dirty="0"/>
          </a:p>
        </p:txBody>
      </p:sp>
      <p:pic>
        <p:nvPicPr>
          <p:cNvPr id="4" name="Picture 3"/>
          <p:cNvPicPr>
            <a:picLocks noChangeAspect="1"/>
          </p:cNvPicPr>
          <p:nvPr/>
        </p:nvPicPr>
        <p:blipFill>
          <a:blip r:embed="rId2"/>
          <a:stretch>
            <a:fillRect/>
          </a:stretch>
        </p:blipFill>
        <p:spPr>
          <a:xfrm>
            <a:off x="545648" y="1373998"/>
            <a:ext cx="6833048" cy="5499425"/>
          </a:xfrm>
          <a:prstGeom prst="rect">
            <a:avLst/>
          </a:prstGeom>
        </p:spPr>
      </p:pic>
    </p:spTree>
    <p:extLst>
      <p:ext uri="{BB962C8B-B14F-4D97-AF65-F5344CB8AC3E}">
        <p14:creationId xmlns:p14="http://schemas.microsoft.com/office/powerpoint/2010/main" val="38155639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smtClean="0"/>
              <a:t>Plant traits influencing </a:t>
            </a:r>
            <a:br>
              <a:rPr lang="en-GB" b="1" dirty="0" smtClean="0"/>
            </a:br>
            <a:r>
              <a:rPr lang="en-GB" b="1" dirty="0" smtClean="0"/>
              <a:t>soil properties</a:t>
            </a:r>
            <a:endParaRPr lang="en-GB" b="1" dirty="0"/>
          </a:p>
        </p:txBody>
      </p:sp>
      <p:sp>
        <p:nvSpPr>
          <p:cNvPr id="3" name="Content Placeholder 2"/>
          <p:cNvSpPr>
            <a:spLocks noGrp="1"/>
          </p:cNvSpPr>
          <p:nvPr>
            <p:ph idx="1"/>
          </p:nvPr>
        </p:nvSpPr>
        <p:spPr>
          <a:xfrm>
            <a:off x="457200" y="2114790"/>
            <a:ext cx="8229600" cy="4235463"/>
          </a:xfrm>
        </p:spPr>
        <p:txBody>
          <a:bodyPr>
            <a:normAutofit fontScale="92500" lnSpcReduction="20000"/>
          </a:bodyPr>
          <a:lstStyle/>
          <a:p>
            <a:r>
              <a:rPr lang="en-GB" dirty="0"/>
              <a:t>de </a:t>
            </a:r>
            <a:r>
              <a:rPr lang="en-GB" dirty="0" err="1"/>
              <a:t>Vries</a:t>
            </a:r>
            <a:r>
              <a:rPr lang="en-GB" dirty="0"/>
              <a:t> </a:t>
            </a:r>
            <a:r>
              <a:rPr lang="en-GB" dirty="0" smtClean="0"/>
              <a:t>F. et al. (</a:t>
            </a:r>
            <a:r>
              <a:rPr lang="en-GB" dirty="0"/>
              <a:t>2012) Abiotic drivers and plant traits explain landscape-scale patterns in soil microbial communities. </a:t>
            </a:r>
            <a:r>
              <a:rPr lang="en-GB" i="1" dirty="0"/>
              <a:t>Ecology </a:t>
            </a:r>
            <a:r>
              <a:rPr lang="en-GB" i="1" dirty="0" smtClean="0"/>
              <a:t>Letters</a:t>
            </a:r>
            <a:endParaRPr lang="en-GB" i="1" dirty="0"/>
          </a:p>
          <a:p>
            <a:r>
              <a:rPr lang="en-GB" dirty="0" err="1" smtClean="0"/>
              <a:t>Demey</a:t>
            </a:r>
            <a:r>
              <a:rPr lang="en-GB" dirty="0" smtClean="0"/>
              <a:t> A. et al. (</a:t>
            </a:r>
            <a:r>
              <a:rPr lang="en-GB" dirty="0"/>
              <a:t>2013) Nutrient input from </a:t>
            </a:r>
            <a:r>
              <a:rPr lang="en-GB" dirty="0" err="1"/>
              <a:t>hemiparasitic</a:t>
            </a:r>
            <a:r>
              <a:rPr lang="en-GB" dirty="0"/>
              <a:t> litter </a:t>
            </a:r>
            <a:r>
              <a:rPr lang="en-GB" dirty="0" err="1"/>
              <a:t>favors</a:t>
            </a:r>
            <a:r>
              <a:rPr lang="en-GB" dirty="0"/>
              <a:t> plant species with a fast-growth strategy. </a:t>
            </a:r>
            <a:r>
              <a:rPr lang="en-GB" i="1" dirty="0"/>
              <a:t>Plant and Soil </a:t>
            </a:r>
            <a:r>
              <a:rPr lang="en-GB" dirty="0"/>
              <a:t>	</a:t>
            </a:r>
          </a:p>
          <a:p>
            <a:r>
              <a:rPr lang="en-GB" dirty="0"/>
              <a:t>Garcia-Palacios </a:t>
            </a:r>
            <a:r>
              <a:rPr lang="en-GB" dirty="0" smtClean="0"/>
              <a:t>P. et al. (</a:t>
            </a:r>
            <a:r>
              <a:rPr lang="en-GB" dirty="0"/>
              <a:t>2013) Climate and litter quality differently modulate the effects of soil fauna on litter decomposition across biomes</a:t>
            </a:r>
            <a:r>
              <a:rPr lang="en-GB" dirty="0" smtClean="0"/>
              <a:t>. </a:t>
            </a:r>
            <a:r>
              <a:rPr lang="en-GB" i="1" dirty="0" smtClean="0"/>
              <a:t>Ecology Letters</a:t>
            </a:r>
          </a:p>
        </p:txBody>
      </p:sp>
      <p:pic>
        <p:nvPicPr>
          <p:cNvPr id="4" name="Picture 4" descr="try_logo"/>
          <p:cNvPicPr>
            <a:picLocks noChangeAspect="1" noChangeArrowheads="1"/>
          </p:cNvPicPr>
          <p:nvPr/>
        </p:nvPicPr>
        <p:blipFill>
          <a:blip r:embed="rId2"/>
          <a:srcRect/>
          <a:stretch>
            <a:fillRect/>
          </a:stretch>
        </p:blipFill>
        <p:spPr bwMode="auto">
          <a:xfrm>
            <a:off x="8000072" y="227665"/>
            <a:ext cx="958209" cy="342379"/>
          </a:xfrm>
          <a:prstGeom prst="rect">
            <a:avLst/>
          </a:prstGeom>
          <a:noFill/>
          <a:ln w="9525">
            <a:noFill/>
            <a:miter lim="800000"/>
            <a:headEnd/>
            <a:tailEnd/>
          </a:ln>
        </p:spPr>
      </p:pic>
    </p:spTree>
    <p:extLst>
      <p:ext uri="{BB962C8B-B14F-4D97-AF65-F5344CB8AC3E}">
        <p14:creationId xmlns:p14="http://schemas.microsoft.com/office/powerpoint/2010/main" val="210617211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erheijen_et_al_2013_BGD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1004653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87"/>
            <a:ext cx="8229600" cy="1143000"/>
          </a:xfrm>
        </p:spPr>
        <p:txBody>
          <a:bodyPr>
            <a:normAutofit fontScale="90000"/>
          </a:bodyPr>
          <a:lstStyle/>
          <a:p>
            <a:r>
              <a:rPr lang="en-GB" sz="4000" b="1" dirty="0" smtClean="0"/>
              <a:t>Variation of leaf N and LMA </a:t>
            </a:r>
            <a:br>
              <a:rPr lang="en-GB" sz="4000" b="1" dirty="0" smtClean="0"/>
            </a:br>
            <a:r>
              <a:rPr lang="en-GB" sz="4000" b="1" dirty="0" smtClean="0"/>
              <a:t> within plant </a:t>
            </a:r>
            <a:r>
              <a:rPr lang="en-GB" sz="4000" b="1" dirty="0"/>
              <a:t>f</a:t>
            </a:r>
            <a:r>
              <a:rPr lang="en-GB" sz="4000" b="1" dirty="0" smtClean="0"/>
              <a:t>unctional </a:t>
            </a:r>
            <a:r>
              <a:rPr lang="en-GB" sz="4000" b="1" dirty="0"/>
              <a:t>t</a:t>
            </a:r>
            <a:r>
              <a:rPr lang="en-GB" sz="4000" b="1" dirty="0" smtClean="0"/>
              <a:t>ypes</a:t>
            </a:r>
            <a:endParaRPr lang="en-GB" sz="4000" b="1" dirty="0"/>
          </a:p>
        </p:txBody>
      </p:sp>
      <p:pic>
        <p:nvPicPr>
          <p:cNvPr id="4" name="Picture 3" descr="Bodegom_2012_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750" y="1870704"/>
            <a:ext cx="6108700" cy="4508500"/>
          </a:xfrm>
          <a:prstGeom prst="rect">
            <a:avLst/>
          </a:prstGeom>
        </p:spPr>
      </p:pic>
      <p:sp>
        <p:nvSpPr>
          <p:cNvPr id="3" name="TextBox 2"/>
          <p:cNvSpPr txBox="1"/>
          <p:nvPr/>
        </p:nvSpPr>
        <p:spPr>
          <a:xfrm>
            <a:off x="6791047" y="6550223"/>
            <a:ext cx="2399315" cy="307777"/>
          </a:xfrm>
          <a:prstGeom prst="rect">
            <a:avLst/>
          </a:prstGeom>
          <a:noFill/>
        </p:spPr>
        <p:txBody>
          <a:bodyPr wrap="none" rtlCol="0">
            <a:spAutoFit/>
          </a:bodyPr>
          <a:lstStyle/>
          <a:p>
            <a:r>
              <a:rPr lang="en-GB" sz="1400" i="1" dirty="0" smtClean="0"/>
              <a:t>Van </a:t>
            </a:r>
            <a:r>
              <a:rPr lang="en-GB" sz="1400" i="1" dirty="0" err="1" smtClean="0"/>
              <a:t>Bodegom</a:t>
            </a:r>
            <a:r>
              <a:rPr lang="en-GB" sz="1400" i="1" dirty="0" smtClean="0"/>
              <a:t> et al. 2012 GEB</a:t>
            </a:r>
            <a:endParaRPr lang="en-GB" sz="1400" i="1" dirty="0"/>
          </a:p>
        </p:txBody>
      </p:sp>
    </p:spTree>
    <p:extLst>
      <p:ext uri="{BB962C8B-B14F-4D97-AF65-F5344CB8AC3E}">
        <p14:creationId xmlns:p14="http://schemas.microsoft.com/office/powerpoint/2010/main" val="21767298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1511" y="325902"/>
            <a:ext cx="7113646" cy="1323439"/>
          </a:xfrm>
          <a:prstGeom prst="rect">
            <a:avLst/>
          </a:prstGeom>
          <a:noFill/>
        </p:spPr>
        <p:txBody>
          <a:bodyPr wrap="none" rtlCol="0">
            <a:spAutoFit/>
          </a:bodyPr>
          <a:lstStyle/>
          <a:p>
            <a:pPr algn="ctr"/>
            <a:r>
              <a:rPr lang="en-GB" sz="4000" b="1" dirty="0" smtClean="0"/>
              <a:t>Trait-environment relationships: </a:t>
            </a:r>
          </a:p>
          <a:p>
            <a:pPr algn="ctr"/>
            <a:r>
              <a:rPr lang="en-GB" sz="4000" b="1" dirty="0" smtClean="0"/>
              <a:t>large scatter – little signal</a:t>
            </a:r>
            <a:endParaRPr lang="en-GB" sz="4000" b="1" dirty="0"/>
          </a:p>
        </p:txBody>
      </p:sp>
      <p:sp>
        <p:nvSpPr>
          <p:cNvPr id="5" name="TextBox 4"/>
          <p:cNvSpPr txBox="1"/>
          <p:nvPr/>
        </p:nvSpPr>
        <p:spPr>
          <a:xfrm>
            <a:off x="7258748" y="6561461"/>
            <a:ext cx="1885252" cy="307777"/>
          </a:xfrm>
          <a:prstGeom prst="rect">
            <a:avLst/>
          </a:prstGeom>
          <a:noFill/>
        </p:spPr>
        <p:txBody>
          <a:bodyPr wrap="none" rtlCol="0">
            <a:spAutoFit/>
          </a:bodyPr>
          <a:lstStyle/>
          <a:p>
            <a:r>
              <a:rPr lang="en-GB" sz="1400" i="1" dirty="0" smtClean="0"/>
              <a:t>Wright et al. 2005 GEB</a:t>
            </a:r>
            <a:endParaRPr lang="en-GB" sz="1400" i="1" dirty="0"/>
          </a:p>
        </p:txBody>
      </p:sp>
      <p:sp>
        <p:nvSpPr>
          <p:cNvPr id="6" name="TextBox 5"/>
          <p:cNvSpPr txBox="1"/>
          <p:nvPr/>
        </p:nvSpPr>
        <p:spPr>
          <a:xfrm>
            <a:off x="613516" y="5619295"/>
            <a:ext cx="7604328" cy="646331"/>
          </a:xfrm>
          <a:prstGeom prst="rect">
            <a:avLst/>
          </a:prstGeom>
          <a:noFill/>
        </p:spPr>
        <p:txBody>
          <a:bodyPr wrap="none" rtlCol="0">
            <a:spAutoFit/>
          </a:bodyPr>
          <a:lstStyle/>
          <a:p>
            <a:r>
              <a:rPr lang="en-GB" dirty="0"/>
              <a:t>E</a:t>
            </a:r>
            <a:r>
              <a:rPr lang="en-GB" dirty="0" smtClean="0"/>
              <a:t>vergreen trees (open circles): n=984, MAT: r</a:t>
            </a:r>
            <a:r>
              <a:rPr lang="en-GB" baseline="30000" dirty="0" smtClean="0"/>
              <a:t>2</a:t>
            </a:r>
            <a:r>
              <a:rPr lang="en-GB" dirty="0" smtClean="0"/>
              <a:t>=0.02, Ann. rainfall: r</a:t>
            </a:r>
            <a:r>
              <a:rPr lang="en-GB" baseline="30000" dirty="0" smtClean="0"/>
              <a:t>2</a:t>
            </a:r>
            <a:r>
              <a:rPr lang="en-GB" dirty="0" smtClean="0"/>
              <a:t>=0.22</a:t>
            </a:r>
          </a:p>
          <a:p>
            <a:r>
              <a:rPr lang="en-GB" dirty="0"/>
              <a:t>D</a:t>
            </a:r>
            <a:r>
              <a:rPr lang="en-GB" dirty="0" smtClean="0"/>
              <a:t>eciduous trees (closed circles): n=522, MAT: r</a:t>
            </a:r>
            <a:r>
              <a:rPr lang="en-GB" baseline="30000" dirty="0" smtClean="0"/>
              <a:t>2</a:t>
            </a:r>
            <a:r>
              <a:rPr lang="en-GB" dirty="0" smtClean="0"/>
              <a:t>=0.08, Ann. rainfall: r</a:t>
            </a:r>
            <a:r>
              <a:rPr lang="en-GB" baseline="30000" dirty="0" smtClean="0"/>
              <a:t>2</a:t>
            </a:r>
            <a:r>
              <a:rPr lang="en-GB" dirty="0" smtClean="0"/>
              <a:t>=0.02 </a:t>
            </a:r>
            <a:r>
              <a:rPr lang="en-GB" dirty="0" err="1" smtClean="0"/>
              <a:t>n.s</a:t>
            </a:r>
            <a:r>
              <a:rPr lang="en-GB" dirty="0" smtClean="0"/>
              <a:t>.</a:t>
            </a:r>
            <a:endParaRPr lang="en-GB" dirty="0"/>
          </a:p>
        </p:txBody>
      </p:sp>
      <p:grpSp>
        <p:nvGrpSpPr>
          <p:cNvPr id="9" name="Group 8"/>
          <p:cNvGrpSpPr/>
          <p:nvPr/>
        </p:nvGrpSpPr>
        <p:grpSpPr>
          <a:xfrm>
            <a:off x="977069" y="2135224"/>
            <a:ext cx="6903092" cy="3183582"/>
            <a:chOff x="977069" y="2135224"/>
            <a:chExt cx="6903092" cy="3183582"/>
          </a:xfrm>
        </p:grpSpPr>
        <p:pic>
          <p:nvPicPr>
            <p:cNvPr id="3" name="Picture 2"/>
            <p:cNvPicPr>
              <a:picLocks noChangeAspect="1"/>
            </p:cNvPicPr>
            <p:nvPr/>
          </p:nvPicPr>
          <p:blipFill>
            <a:blip r:embed="rId2"/>
            <a:stretch>
              <a:fillRect/>
            </a:stretch>
          </p:blipFill>
          <p:spPr>
            <a:xfrm>
              <a:off x="977069" y="2135224"/>
              <a:ext cx="6903092" cy="3183582"/>
            </a:xfrm>
            <a:prstGeom prst="rect">
              <a:avLst/>
            </a:prstGeom>
          </p:spPr>
        </p:pic>
        <p:sp>
          <p:nvSpPr>
            <p:cNvPr id="7" name="Rectangle 6"/>
            <p:cNvSpPr/>
            <p:nvPr/>
          </p:nvSpPr>
          <p:spPr>
            <a:xfrm>
              <a:off x="1730995" y="2230266"/>
              <a:ext cx="179818" cy="1910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4750949" y="2230266"/>
              <a:ext cx="179818" cy="1910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94579818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txBox="1">
            <a:spLocks/>
          </p:cNvSpPr>
          <p:nvPr/>
        </p:nvSpPr>
        <p:spPr>
          <a:xfrm>
            <a:off x="0" y="-1"/>
            <a:ext cx="9144000" cy="1867647"/>
          </a:xfrm>
          <a:prstGeom prst="rect">
            <a:avLst/>
          </a:prstGeom>
          <a:solidFill>
            <a:schemeClr val="accent3">
              <a:lumMod val="20000"/>
              <a:lumOff val="80000"/>
            </a:schemeClr>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b="1" dirty="0" smtClean="0"/>
              <a:t>Parameters treated as function </a:t>
            </a:r>
          </a:p>
          <a:p>
            <a:r>
              <a:rPr lang="en-GB" b="1" dirty="0" smtClean="0"/>
              <a:t>of climate and soil</a:t>
            </a:r>
            <a:endParaRPr lang="en-GB" b="1" dirty="0"/>
          </a:p>
        </p:txBody>
      </p:sp>
      <p:sp>
        <p:nvSpPr>
          <p:cNvPr id="51" name="Content Placeholder 2"/>
          <p:cNvSpPr txBox="1">
            <a:spLocks/>
          </p:cNvSpPr>
          <p:nvPr/>
        </p:nvSpPr>
        <p:spPr>
          <a:xfrm>
            <a:off x="651958" y="2362330"/>
            <a:ext cx="8229600" cy="259814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GB" sz="2800" b="1" dirty="0" smtClean="0"/>
              <a:t>Specific leaf area (SLA)</a:t>
            </a:r>
          </a:p>
          <a:p>
            <a:pPr>
              <a:lnSpc>
                <a:spcPct val="150000"/>
              </a:lnSpc>
            </a:pPr>
            <a:r>
              <a:rPr lang="en-GB" sz="2800" b="1" dirty="0" smtClean="0"/>
              <a:t>Photosynthetic carboxylation capacity (Vcmax</a:t>
            </a:r>
            <a:r>
              <a:rPr lang="en-GB" sz="2800" b="1" baseline="-25000" dirty="0" smtClean="0"/>
              <a:t>25</a:t>
            </a:r>
            <a:r>
              <a:rPr lang="en-GB" sz="2800" b="1" dirty="0" smtClean="0"/>
              <a:t>)</a:t>
            </a:r>
          </a:p>
          <a:p>
            <a:pPr>
              <a:lnSpc>
                <a:spcPct val="150000"/>
              </a:lnSpc>
            </a:pPr>
            <a:r>
              <a:rPr lang="en-GB" sz="2800" b="1" dirty="0" smtClean="0"/>
              <a:t>Photosynthetic electron transport capacity (Jmax</a:t>
            </a:r>
            <a:r>
              <a:rPr lang="en-GB" sz="2800" b="1" baseline="-25000" dirty="0" smtClean="0"/>
              <a:t>25</a:t>
            </a:r>
            <a:r>
              <a:rPr lang="en-GB" sz="2800" b="1" dirty="0" smtClean="0"/>
              <a:t>)</a:t>
            </a:r>
            <a:endParaRPr lang="en-GB" sz="2800" b="1" dirty="0"/>
          </a:p>
        </p:txBody>
      </p:sp>
    </p:spTree>
    <p:extLst>
      <p:ext uri="{BB962C8B-B14F-4D97-AF65-F5344CB8AC3E}">
        <p14:creationId xmlns:p14="http://schemas.microsoft.com/office/powerpoint/2010/main" val="25032849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4000" b="1" dirty="0" smtClean="0"/>
              <a:t>The terrestrial biosphere is only a small component of  Earth system models:</a:t>
            </a:r>
            <a:br>
              <a:rPr lang="en-GB" sz="4000" b="1" dirty="0" smtClean="0"/>
            </a:br>
            <a:r>
              <a:rPr lang="en-GB" sz="4000" b="1" dirty="0" smtClean="0"/>
              <a:t> the MPI-Earth System Model</a:t>
            </a:r>
            <a:endParaRPr lang="en-GB" sz="4000" b="1" dirty="0"/>
          </a:p>
        </p:txBody>
      </p:sp>
      <p:grpSp>
        <p:nvGrpSpPr>
          <p:cNvPr id="51" name="Group 50"/>
          <p:cNvGrpSpPr/>
          <p:nvPr/>
        </p:nvGrpSpPr>
        <p:grpSpPr>
          <a:xfrm>
            <a:off x="941293" y="2040675"/>
            <a:ext cx="7366889" cy="4573589"/>
            <a:chOff x="1562164" y="2472364"/>
            <a:chExt cx="6012858" cy="3236535"/>
          </a:xfrm>
        </p:grpSpPr>
        <p:sp>
          <p:nvSpPr>
            <p:cNvPr id="4" name="Rounded Rectangle 3"/>
            <p:cNvSpPr/>
            <p:nvPr/>
          </p:nvSpPr>
          <p:spPr>
            <a:xfrm>
              <a:off x="1562164" y="2472364"/>
              <a:ext cx="5990170" cy="1371038"/>
            </a:xfrm>
            <a:prstGeom prst="roundRect">
              <a:avLst/>
            </a:prstGeom>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200" dirty="0" smtClean="0">
                  <a:latin typeface="Arial"/>
                  <a:cs typeface="Arial"/>
                </a:rPr>
                <a:t>ECHAM6</a:t>
              </a:r>
              <a:endParaRPr lang="en-GB" sz="2200" dirty="0">
                <a:latin typeface="Arial"/>
                <a:cs typeface="Arial"/>
              </a:endParaRPr>
            </a:p>
          </p:txBody>
        </p:sp>
        <p:sp>
          <p:nvSpPr>
            <p:cNvPr id="6" name="Rounded Rectangle 5"/>
            <p:cNvSpPr/>
            <p:nvPr/>
          </p:nvSpPr>
          <p:spPr>
            <a:xfrm>
              <a:off x="1562164" y="4011972"/>
              <a:ext cx="2337628" cy="505711"/>
            </a:xfrm>
            <a:prstGeom prst="roundRect">
              <a:avLst/>
            </a:prstGeom>
            <a:solidFill>
              <a:schemeClr val="accent2">
                <a:lumMod val="75000"/>
                <a:alpha val="50195"/>
              </a:schemeClr>
            </a:solidFill>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OASIS</a:t>
              </a:r>
              <a:endParaRPr lang="en-GB" dirty="0">
                <a:solidFill>
                  <a:schemeClr val="tx1"/>
                </a:solidFill>
              </a:endParaRPr>
            </a:p>
          </p:txBody>
        </p:sp>
        <p:sp>
          <p:nvSpPr>
            <p:cNvPr id="7" name="Rounded Rectangle 6"/>
            <p:cNvSpPr/>
            <p:nvPr/>
          </p:nvSpPr>
          <p:spPr>
            <a:xfrm>
              <a:off x="1562164" y="4641301"/>
              <a:ext cx="1584642" cy="1011422"/>
            </a:xfrm>
            <a:prstGeom prst="roundRect">
              <a:avLst/>
            </a:prstGeom>
            <a:solidFill>
              <a:srgbClr val="096F80">
                <a:alpha val="50195"/>
              </a:srgbClr>
            </a:solidFill>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00" dirty="0" smtClean="0">
                  <a:latin typeface="Arial"/>
                  <a:cs typeface="Arial"/>
                </a:rPr>
                <a:t>HAMOCC</a:t>
              </a:r>
              <a:endParaRPr lang="en-GB" sz="2100" dirty="0">
                <a:latin typeface="Arial"/>
                <a:cs typeface="Arial"/>
              </a:endParaRPr>
            </a:p>
          </p:txBody>
        </p:sp>
        <p:sp>
          <p:nvSpPr>
            <p:cNvPr id="8" name="Rounded Rectangle 7"/>
            <p:cNvSpPr/>
            <p:nvPr/>
          </p:nvSpPr>
          <p:spPr>
            <a:xfrm>
              <a:off x="2978227" y="4641301"/>
              <a:ext cx="2225241" cy="1011422"/>
            </a:xfrm>
            <a:prstGeom prst="roundRect">
              <a:avLst/>
            </a:prstGeom>
            <a:solidFill>
              <a:schemeClr val="accent1">
                <a:lumMod val="50000"/>
                <a:alpha val="84000"/>
              </a:schemeClr>
            </a:solidFill>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00" dirty="0" smtClean="0">
                  <a:latin typeface="Arial"/>
                  <a:cs typeface="Arial"/>
                </a:rPr>
                <a:t>MPIOM</a:t>
              </a:r>
              <a:endParaRPr lang="en-GB" sz="2100" dirty="0">
                <a:latin typeface="Arial"/>
                <a:cs typeface="Arial"/>
              </a:endParaRPr>
            </a:p>
          </p:txBody>
        </p:sp>
        <p:sp>
          <p:nvSpPr>
            <p:cNvPr id="9" name="Rounded Rectangle 8"/>
            <p:cNvSpPr/>
            <p:nvPr/>
          </p:nvSpPr>
          <p:spPr>
            <a:xfrm>
              <a:off x="5405763" y="3740727"/>
              <a:ext cx="2146571" cy="1192763"/>
            </a:xfrm>
            <a:prstGeom prst="roundRect">
              <a:avLst/>
            </a:prstGeom>
            <a:solidFill>
              <a:schemeClr val="accent3">
                <a:lumMod val="75000"/>
                <a:alpha val="85000"/>
              </a:schemeClr>
            </a:solidFill>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00" dirty="0" smtClean="0">
                  <a:latin typeface="Arial"/>
                  <a:cs typeface="Arial"/>
                </a:rPr>
                <a:t>JSBACH</a:t>
              </a:r>
              <a:endParaRPr lang="en-GB" sz="2100" dirty="0">
                <a:latin typeface="Arial"/>
                <a:cs typeface="Arial"/>
              </a:endParaRPr>
            </a:p>
          </p:txBody>
        </p:sp>
        <p:sp>
          <p:nvSpPr>
            <p:cNvPr id="33" name="Left-Up Arrow 32"/>
            <p:cNvSpPr/>
            <p:nvPr/>
          </p:nvSpPr>
          <p:spPr>
            <a:xfrm rot="10800000">
              <a:off x="2022946" y="2753313"/>
              <a:ext cx="2248871" cy="2090271"/>
            </a:xfrm>
            <a:prstGeom prst="leftUpArrow">
              <a:avLst>
                <a:gd name="adj1" fmla="val 3962"/>
                <a:gd name="adj2" fmla="val 4097"/>
                <a:gd name="adj3" fmla="val 5078"/>
              </a:avLst>
            </a:prstGeom>
            <a:solidFill>
              <a:schemeClr val="bg2">
                <a:lumMod val="50000"/>
              </a:schemeClr>
            </a:solid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Left-Up Arrow 33"/>
            <p:cNvSpPr/>
            <p:nvPr/>
          </p:nvSpPr>
          <p:spPr>
            <a:xfrm rot="16200000">
              <a:off x="5267623" y="2744867"/>
              <a:ext cx="1258659" cy="1275550"/>
            </a:xfrm>
            <a:prstGeom prst="leftUpArrow">
              <a:avLst>
                <a:gd name="adj1" fmla="val 7495"/>
                <a:gd name="adj2" fmla="val 7137"/>
                <a:gd name="adj3" fmla="val 8609"/>
              </a:avLst>
            </a:prstGeom>
            <a:solidFill>
              <a:schemeClr val="bg2">
                <a:lumMod val="50000"/>
              </a:schemeClr>
            </a:solid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TextBox 34"/>
            <p:cNvSpPr txBox="1"/>
            <p:nvPr/>
          </p:nvSpPr>
          <p:spPr>
            <a:xfrm>
              <a:off x="4403980" y="2670762"/>
              <a:ext cx="673949" cy="249361"/>
            </a:xfrm>
            <a:prstGeom prst="rect">
              <a:avLst/>
            </a:prstGeom>
            <a:noFill/>
          </p:spPr>
          <p:txBody>
            <a:bodyPr wrap="none" rtlCol="0">
              <a:spAutoFit/>
            </a:bodyPr>
            <a:lstStyle/>
            <a:p>
              <a:r>
                <a:rPr lang="en-GB" sz="1400" b="1" i="1" dirty="0">
                  <a:solidFill>
                    <a:schemeClr val="tx1">
                      <a:lumMod val="85000"/>
                      <a:lumOff val="15000"/>
                    </a:schemeClr>
                  </a:solidFill>
                </a:rPr>
                <a:t>C</a:t>
              </a:r>
              <a:r>
                <a:rPr lang="en-GB" sz="1400" b="1" i="1" dirty="0" smtClean="0">
                  <a:solidFill>
                    <a:schemeClr val="tx1">
                      <a:lumMod val="85000"/>
                      <a:lumOff val="15000"/>
                    </a:schemeClr>
                  </a:solidFill>
                </a:rPr>
                <a:t>arbon</a:t>
              </a:r>
              <a:endParaRPr lang="en-GB" sz="1400" b="1" i="1" dirty="0">
                <a:solidFill>
                  <a:schemeClr val="tx1">
                    <a:lumMod val="85000"/>
                    <a:lumOff val="15000"/>
                  </a:schemeClr>
                </a:solidFill>
              </a:endParaRPr>
            </a:p>
          </p:txBody>
        </p:sp>
        <p:sp>
          <p:nvSpPr>
            <p:cNvPr id="36" name="Up-Down Arrow 35"/>
            <p:cNvSpPr/>
            <p:nvPr/>
          </p:nvSpPr>
          <p:spPr>
            <a:xfrm flipH="1">
              <a:off x="3212379" y="3487459"/>
              <a:ext cx="198292" cy="1356125"/>
            </a:xfrm>
            <a:prstGeom prst="upDownArrow">
              <a:avLst>
                <a:gd name="adj1" fmla="val 42686"/>
                <a:gd name="adj2" fmla="val 50000"/>
              </a:avLst>
            </a:prstGeom>
            <a:solidFill>
              <a:srgbClr val="FF6600"/>
            </a:solidFill>
            <a:ln w="127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Left-Up Arrow 36"/>
            <p:cNvSpPr/>
            <p:nvPr/>
          </p:nvSpPr>
          <p:spPr>
            <a:xfrm rot="10800000">
              <a:off x="3532907" y="3448049"/>
              <a:ext cx="738909" cy="1395534"/>
            </a:xfrm>
            <a:prstGeom prst="leftUpArrow">
              <a:avLst>
                <a:gd name="adj1" fmla="val 10820"/>
                <a:gd name="adj2" fmla="val 11983"/>
                <a:gd name="adj3" fmla="val 12832"/>
              </a:avLst>
            </a:prstGeom>
            <a:solidFill>
              <a:schemeClr val="accent1"/>
            </a:solidFill>
            <a:ln w="127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Left-Up Arrow 38"/>
            <p:cNvSpPr/>
            <p:nvPr/>
          </p:nvSpPr>
          <p:spPr>
            <a:xfrm rot="16200000">
              <a:off x="5397372" y="3174796"/>
              <a:ext cx="563922" cy="1110430"/>
            </a:xfrm>
            <a:prstGeom prst="leftUpArrow">
              <a:avLst>
                <a:gd name="adj1" fmla="val 15324"/>
                <a:gd name="adj2" fmla="val 15080"/>
                <a:gd name="adj3" fmla="val 19588"/>
              </a:avLst>
            </a:prstGeom>
            <a:solidFill>
              <a:schemeClr val="accent1"/>
            </a:solidFill>
            <a:ln w="127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TextBox 39"/>
            <p:cNvSpPr txBox="1"/>
            <p:nvPr/>
          </p:nvSpPr>
          <p:spPr>
            <a:xfrm>
              <a:off x="4429771" y="3346700"/>
              <a:ext cx="617460" cy="249361"/>
            </a:xfrm>
            <a:prstGeom prst="rect">
              <a:avLst/>
            </a:prstGeom>
            <a:noFill/>
          </p:spPr>
          <p:txBody>
            <a:bodyPr wrap="none" rtlCol="0">
              <a:spAutoFit/>
            </a:bodyPr>
            <a:lstStyle/>
            <a:p>
              <a:r>
                <a:rPr lang="en-GB" sz="1400" b="1" i="1" dirty="0" smtClean="0">
                  <a:solidFill>
                    <a:schemeClr val="tx1">
                      <a:lumMod val="85000"/>
                      <a:lumOff val="15000"/>
                    </a:schemeClr>
                  </a:solidFill>
                </a:rPr>
                <a:t>Water</a:t>
              </a:r>
              <a:endParaRPr lang="en-GB" sz="1400" b="1" i="1" dirty="0">
                <a:solidFill>
                  <a:schemeClr val="tx1">
                    <a:lumMod val="85000"/>
                    <a:lumOff val="15000"/>
                  </a:schemeClr>
                </a:solidFill>
              </a:endParaRPr>
            </a:p>
          </p:txBody>
        </p:sp>
        <p:sp>
          <p:nvSpPr>
            <p:cNvPr id="41" name="TextBox 40"/>
            <p:cNvSpPr txBox="1"/>
            <p:nvPr/>
          </p:nvSpPr>
          <p:spPr>
            <a:xfrm>
              <a:off x="2856529" y="3044857"/>
              <a:ext cx="1040294" cy="492443"/>
            </a:xfrm>
            <a:prstGeom prst="rect">
              <a:avLst/>
            </a:prstGeom>
            <a:noFill/>
          </p:spPr>
          <p:txBody>
            <a:bodyPr wrap="none" rtlCol="0">
              <a:spAutoFit/>
            </a:bodyPr>
            <a:lstStyle/>
            <a:p>
              <a:r>
                <a:rPr lang="en-GB" sz="1300" b="1" i="1" dirty="0" smtClean="0">
                  <a:solidFill>
                    <a:schemeClr val="tx1">
                      <a:lumMod val="85000"/>
                      <a:lumOff val="15000"/>
                    </a:schemeClr>
                  </a:solidFill>
                </a:rPr>
                <a:t>Energy</a:t>
              </a:r>
            </a:p>
            <a:p>
              <a:r>
                <a:rPr lang="en-GB" sz="1300" b="1" i="1" dirty="0" smtClean="0">
                  <a:solidFill>
                    <a:schemeClr val="tx1">
                      <a:lumMod val="85000"/>
                      <a:lumOff val="15000"/>
                    </a:schemeClr>
                  </a:solidFill>
                </a:rPr>
                <a:t>Momentum</a:t>
              </a:r>
              <a:endParaRPr lang="en-GB" sz="1300" b="1" i="1" dirty="0">
                <a:solidFill>
                  <a:schemeClr val="tx1">
                    <a:lumMod val="85000"/>
                    <a:lumOff val="15000"/>
                  </a:schemeClr>
                </a:solidFill>
              </a:endParaRPr>
            </a:p>
          </p:txBody>
        </p:sp>
        <p:sp>
          <p:nvSpPr>
            <p:cNvPr id="42" name="TextBox 41"/>
            <p:cNvSpPr txBox="1"/>
            <p:nvPr/>
          </p:nvSpPr>
          <p:spPr>
            <a:xfrm>
              <a:off x="6081136" y="4487412"/>
              <a:ext cx="617460" cy="249361"/>
            </a:xfrm>
            <a:prstGeom prst="rect">
              <a:avLst/>
            </a:prstGeom>
            <a:noFill/>
          </p:spPr>
          <p:txBody>
            <a:bodyPr wrap="none" rtlCol="0">
              <a:spAutoFit/>
            </a:bodyPr>
            <a:lstStyle/>
            <a:p>
              <a:r>
                <a:rPr lang="en-GB" sz="1400" b="1" i="1" dirty="0" smtClean="0">
                  <a:solidFill>
                    <a:schemeClr val="tx1">
                      <a:lumMod val="85000"/>
                      <a:lumOff val="15000"/>
                    </a:schemeClr>
                  </a:solidFill>
                </a:rPr>
                <a:t>Water</a:t>
              </a:r>
              <a:endParaRPr lang="en-GB" sz="1400" b="1" i="1" dirty="0">
                <a:solidFill>
                  <a:schemeClr val="tx1">
                    <a:lumMod val="85000"/>
                    <a:lumOff val="15000"/>
                  </a:schemeClr>
                </a:solidFill>
              </a:endParaRPr>
            </a:p>
          </p:txBody>
        </p:sp>
        <p:sp>
          <p:nvSpPr>
            <p:cNvPr id="43" name="TextBox 42"/>
            <p:cNvSpPr txBox="1"/>
            <p:nvPr/>
          </p:nvSpPr>
          <p:spPr>
            <a:xfrm>
              <a:off x="6534728" y="3044857"/>
              <a:ext cx="1040294" cy="492443"/>
            </a:xfrm>
            <a:prstGeom prst="rect">
              <a:avLst/>
            </a:prstGeom>
            <a:noFill/>
          </p:spPr>
          <p:txBody>
            <a:bodyPr wrap="none" rtlCol="0">
              <a:spAutoFit/>
            </a:bodyPr>
            <a:lstStyle/>
            <a:p>
              <a:r>
                <a:rPr lang="en-GB" sz="1300" b="1" i="1" dirty="0" smtClean="0">
                  <a:solidFill>
                    <a:schemeClr val="tx1">
                      <a:lumMod val="85000"/>
                      <a:lumOff val="15000"/>
                    </a:schemeClr>
                  </a:solidFill>
                </a:rPr>
                <a:t>Energy</a:t>
              </a:r>
            </a:p>
            <a:p>
              <a:r>
                <a:rPr lang="en-GB" sz="1300" b="1" i="1" dirty="0" smtClean="0">
                  <a:solidFill>
                    <a:schemeClr val="tx1">
                      <a:lumMod val="85000"/>
                      <a:lumOff val="15000"/>
                    </a:schemeClr>
                  </a:solidFill>
                </a:rPr>
                <a:t>Momentum</a:t>
              </a:r>
              <a:endParaRPr lang="en-GB" sz="1300" b="1" i="1" dirty="0">
                <a:solidFill>
                  <a:schemeClr val="tx1">
                    <a:lumMod val="85000"/>
                    <a:lumOff val="15000"/>
                  </a:schemeClr>
                </a:solidFill>
              </a:endParaRPr>
            </a:p>
          </p:txBody>
        </p:sp>
        <p:sp>
          <p:nvSpPr>
            <p:cNvPr id="44" name="Up-Down Arrow 43"/>
            <p:cNvSpPr/>
            <p:nvPr/>
          </p:nvSpPr>
          <p:spPr>
            <a:xfrm flipH="1">
              <a:off x="6634201" y="3487459"/>
              <a:ext cx="198292" cy="524513"/>
            </a:xfrm>
            <a:prstGeom prst="upDownArrow">
              <a:avLst>
                <a:gd name="adj1" fmla="val 42686"/>
                <a:gd name="adj2" fmla="val 50000"/>
              </a:avLst>
            </a:prstGeom>
            <a:solidFill>
              <a:srgbClr val="FF6600"/>
            </a:solidFill>
            <a:ln w="127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Bent-Up Arrow 48"/>
            <p:cNvSpPr/>
            <p:nvPr/>
          </p:nvSpPr>
          <p:spPr>
            <a:xfrm rot="16200000" flipH="1">
              <a:off x="5389239" y="4216076"/>
              <a:ext cx="440386" cy="1598613"/>
            </a:xfrm>
            <a:prstGeom prst="bentUpArrow">
              <a:avLst>
                <a:gd name="adj1" fmla="val 20177"/>
                <a:gd name="adj2" fmla="val 20020"/>
                <a:gd name="adj3" fmla="val 24358"/>
              </a:avLst>
            </a:prstGeom>
            <a:solidFill>
              <a:schemeClr val="accent1"/>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TextBox 49"/>
            <p:cNvSpPr txBox="1"/>
            <p:nvPr/>
          </p:nvSpPr>
          <p:spPr>
            <a:xfrm>
              <a:off x="5493521" y="5154901"/>
              <a:ext cx="1830436" cy="553998"/>
            </a:xfrm>
            <a:prstGeom prst="rect">
              <a:avLst/>
            </a:prstGeom>
            <a:noFill/>
          </p:spPr>
          <p:txBody>
            <a:bodyPr wrap="none" rtlCol="0">
              <a:spAutoFit/>
            </a:bodyPr>
            <a:lstStyle/>
            <a:p>
              <a:r>
                <a:rPr lang="en-GB" sz="3000" b="1" dirty="0" smtClean="0">
                  <a:latin typeface="Arial"/>
                  <a:cs typeface="Arial"/>
                </a:rPr>
                <a:t>MPI-ESM</a:t>
              </a:r>
              <a:endParaRPr lang="en-GB" sz="3000" b="1" dirty="0">
                <a:latin typeface="Arial"/>
                <a:cs typeface="Arial"/>
              </a:endParaRPr>
            </a:p>
          </p:txBody>
        </p:sp>
      </p:grpSp>
    </p:spTree>
    <p:extLst>
      <p:ext uri="{BB962C8B-B14F-4D97-AF65-F5344CB8AC3E}">
        <p14:creationId xmlns:p14="http://schemas.microsoft.com/office/powerpoint/2010/main" val="155463469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4000" b="1" dirty="0" smtClean="0"/>
              <a:t>Global </a:t>
            </a:r>
            <a:r>
              <a:rPr lang="en-GB" sz="4000" b="1" dirty="0"/>
              <a:t>d</a:t>
            </a:r>
            <a:r>
              <a:rPr lang="en-GB" sz="4000" b="1" dirty="0" smtClean="0"/>
              <a:t>istribution of measurement sites</a:t>
            </a:r>
            <a:endParaRPr lang="en-GB" sz="4000" b="1" dirty="0"/>
          </a:p>
        </p:txBody>
      </p:sp>
      <p:grpSp>
        <p:nvGrpSpPr>
          <p:cNvPr id="5" name="Group 4"/>
          <p:cNvGrpSpPr/>
          <p:nvPr/>
        </p:nvGrpSpPr>
        <p:grpSpPr>
          <a:xfrm>
            <a:off x="1409581" y="1996822"/>
            <a:ext cx="6552100" cy="3408663"/>
            <a:chOff x="1157575" y="1772062"/>
            <a:chExt cx="6552100" cy="3408663"/>
          </a:xfrm>
        </p:grpSpPr>
        <p:pic>
          <p:nvPicPr>
            <p:cNvPr id="4" name="Picture 3"/>
            <p:cNvPicPr/>
            <p:nvPr/>
          </p:nvPicPr>
          <p:blipFill>
            <a:blip r:embed="rId2" cstate="print"/>
            <a:srcRect l="8808" t="12740" r="5274" b="16106"/>
            <a:stretch>
              <a:fillRect/>
            </a:stretch>
          </p:blipFill>
          <p:spPr bwMode="auto">
            <a:xfrm>
              <a:off x="1278132" y="1772062"/>
              <a:ext cx="6206771" cy="3408663"/>
            </a:xfrm>
            <a:prstGeom prst="rect">
              <a:avLst/>
            </a:prstGeom>
            <a:noFill/>
            <a:ln w="9525">
              <a:noFill/>
              <a:miter lim="800000"/>
              <a:headEnd/>
              <a:tailEnd/>
            </a:ln>
          </p:spPr>
        </p:pic>
        <p:sp>
          <p:nvSpPr>
            <p:cNvPr id="3" name="Rectangle 2"/>
            <p:cNvSpPr/>
            <p:nvPr/>
          </p:nvSpPr>
          <p:spPr>
            <a:xfrm>
              <a:off x="1157575" y="1772062"/>
              <a:ext cx="6552100" cy="3307522"/>
            </a:xfrm>
            <a:prstGeom prst="rect">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TextBox 5"/>
          <p:cNvSpPr txBox="1"/>
          <p:nvPr/>
        </p:nvSpPr>
        <p:spPr>
          <a:xfrm>
            <a:off x="0" y="5569199"/>
            <a:ext cx="9143999" cy="369332"/>
          </a:xfrm>
          <a:prstGeom prst="rect">
            <a:avLst/>
          </a:prstGeom>
          <a:noFill/>
        </p:spPr>
        <p:txBody>
          <a:bodyPr wrap="square" rtlCol="0">
            <a:spAutoFit/>
          </a:bodyPr>
          <a:lstStyle/>
          <a:p>
            <a:pPr algn="ctr"/>
            <a:r>
              <a:rPr lang="en-GB" dirty="0" smtClean="0"/>
              <a:t>      SLA                Vcmax</a:t>
            </a:r>
            <a:r>
              <a:rPr lang="en-GB" baseline="-25000" dirty="0" smtClean="0"/>
              <a:t>25</a:t>
            </a:r>
            <a:r>
              <a:rPr lang="en-GB" dirty="0" smtClean="0"/>
              <a:t> &amp; Jmax</a:t>
            </a:r>
            <a:r>
              <a:rPr lang="en-GB" baseline="-25000" dirty="0" smtClean="0"/>
              <a:t>25                </a:t>
            </a:r>
            <a:r>
              <a:rPr lang="en-GB" dirty="0" smtClean="0"/>
              <a:t>Vcmax</a:t>
            </a:r>
            <a:r>
              <a:rPr lang="en-GB" baseline="-25000" dirty="0" smtClean="0"/>
              <a:t>25 </a:t>
            </a:r>
            <a:r>
              <a:rPr lang="en-GB" dirty="0" smtClean="0"/>
              <a:t>only </a:t>
            </a:r>
            <a:endParaRPr lang="en-GB" dirty="0"/>
          </a:p>
        </p:txBody>
      </p:sp>
      <p:sp>
        <p:nvSpPr>
          <p:cNvPr id="7" name="Oval 6"/>
          <p:cNvSpPr>
            <a:spLocks noChangeAspect="1"/>
          </p:cNvSpPr>
          <p:nvPr/>
        </p:nvSpPr>
        <p:spPr>
          <a:xfrm>
            <a:off x="2216299" y="5701677"/>
            <a:ext cx="137160" cy="137160"/>
          </a:xfrm>
          <a:prstGeom prst="ellips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a:spLocks noChangeAspect="1"/>
          </p:cNvSpPr>
          <p:nvPr/>
        </p:nvSpPr>
        <p:spPr>
          <a:xfrm>
            <a:off x="3346457" y="5701677"/>
            <a:ext cx="137160" cy="137160"/>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a:spLocks noChangeAspect="1"/>
          </p:cNvSpPr>
          <p:nvPr/>
        </p:nvSpPr>
        <p:spPr>
          <a:xfrm>
            <a:off x="5543132" y="5701677"/>
            <a:ext cx="137160" cy="13716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TextBox 9"/>
          <p:cNvSpPr txBox="1"/>
          <p:nvPr/>
        </p:nvSpPr>
        <p:spPr>
          <a:xfrm>
            <a:off x="7164333" y="6550223"/>
            <a:ext cx="1979666" cy="307777"/>
          </a:xfrm>
          <a:prstGeom prst="rect">
            <a:avLst/>
          </a:prstGeom>
          <a:noFill/>
        </p:spPr>
        <p:txBody>
          <a:bodyPr wrap="none" rtlCol="0">
            <a:spAutoFit/>
          </a:bodyPr>
          <a:lstStyle/>
          <a:p>
            <a:r>
              <a:rPr lang="en-GB" sz="1400" i="1" dirty="0" err="1" smtClean="0"/>
              <a:t>Verheijen</a:t>
            </a:r>
            <a:r>
              <a:rPr lang="en-GB" sz="1400" i="1" dirty="0" smtClean="0"/>
              <a:t> et al. 2013 BG</a:t>
            </a:r>
            <a:endParaRPr lang="en-GB" sz="1400" i="1" dirty="0"/>
          </a:p>
        </p:txBody>
      </p:sp>
    </p:spTree>
    <p:extLst>
      <p:ext uri="{BB962C8B-B14F-4D97-AF65-F5344CB8AC3E}">
        <p14:creationId xmlns:p14="http://schemas.microsoft.com/office/powerpoint/2010/main" val="37124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3677" y="1056374"/>
            <a:ext cx="184666" cy="369332"/>
          </a:xfrm>
          <a:prstGeom prst="rect">
            <a:avLst/>
          </a:prstGeom>
          <a:noFill/>
        </p:spPr>
        <p:txBody>
          <a:bodyPr wrap="none" rtlCol="0">
            <a:spAutoFit/>
          </a:bodyPr>
          <a:lstStyle/>
          <a:p>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077214535"/>
              </p:ext>
            </p:extLst>
          </p:nvPr>
        </p:nvGraphicFramePr>
        <p:xfrm>
          <a:off x="288405" y="932755"/>
          <a:ext cx="8623800" cy="5537906"/>
        </p:xfrm>
        <a:graphic>
          <a:graphicData uri="http://schemas.openxmlformats.org/drawingml/2006/table">
            <a:tbl>
              <a:tblPr/>
              <a:tblGrid>
                <a:gridCol w="3331185"/>
                <a:gridCol w="1457218"/>
                <a:gridCol w="1801211"/>
                <a:gridCol w="1000234"/>
                <a:gridCol w="1033952"/>
              </a:tblGrid>
              <a:tr h="298291">
                <a:tc>
                  <a:txBody>
                    <a:bodyPr/>
                    <a:lstStyle/>
                    <a:p>
                      <a:pPr algn="l" fontAlgn="ctr"/>
                      <a:r>
                        <a:rPr lang="en-US" sz="1200" b="1" i="0" u="none" strike="noStrike" dirty="0">
                          <a:solidFill>
                            <a:srgbClr val="000000"/>
                          </a:solidFill>
                          <a:effectLst/>
                          <a:latin typeface="Arial"/>
                          <a:cs typeface="Arial"/>
                        </a:rPr>
                        <a:t>    </a:t>
                      </a:r>
                    </a:p>
                  </a:txBody>
                  <a:tcPr marL="11695" marR="11695" marT="11695" marB="0" anchor="ctr">
                    <a:lnL>
                      <a:noFill/>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smtClean="0">
                          <a:solidFill>
                            <a:srgbClr val="000000"/>
                          </a:solidFill>
                          <a:effectLst/>
                          <a:latin typeface="Arial"/>
                          <a:cs typeface="Arial"/>
                        </a:rPr>
                        <a:t>Sites,</a:t>
                      </a:r>
                      <a:r>
                        <a:rPr lang="en-US" sz="1200" b="1" i="0" u="none" strike="noStrike" baseline="0" dirty="0" smtClean="0">
                          <a:solidFill>
                            <a:srgbClr val="000000"/>
                          </a:solidFill>
                          <a:effectLst/>
                          <a:latin typeface="Arial"/>
                          <a:cs typeface="Arial"/>
                        </a:rPr>
                        <a:t> </a:t>
                      </a:r>
                    </a:p>
                    <a:p>
                      <a:pPr algn="l" fontAlgn="ctr"/>
                      <a:r>
                        <a:rPr lang="en-US" sz="1200" b="1" i="0" u="none" strike="noStrike" dirty="0" smtClean="0">
                          <a:solidFill>
                            <a:srgbClr val="000000"/>
                          </a:solidFill>
                          <a:effectLst/>
                          <a:latin typeface="Arial"/>
                          <a:cs typeface="Arial"/>
                        </a:rPr>
                        <a:t>observations</a:t>
                      </a:r>
                    </a:p>
                  </a:txBody>
                  <a:tcPr marL="11695" marR="11695" marT="11695" marB="0">
                    <a:lnL>
                      <a:noFill/>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smtClean="0">
                          <a:solidFill>
                            <a:srgbClr val="000000"/>
                          </a:solidFill>
                          <a:effectLst/>
                          <a:latin typeface="Arial"/>
                          <a:cs typeface="Arial"/>
                        </a:rPr>
                        <a:t>Environmental</a:t>
                      </a:r>
                      <a:r>
                        <a:rPr lang="en-US" sz="1200" b="1" i="0" u="none" strike="noStrike" baseline="0" dirty="0" smtClean="0">
                          <a:solidFill>
                            <a:srgbClr val="000000"/>
                          </a:solidFill>
                          <a:effectLst/>
                          <a:latin typeface="Arial"/>
                          <a:cs typeface="Arial"/>
                        </a:rPr>
                        <a:t> </a:t>
                      </a:r>
                    </a:p>
                    <a:p>
                      <a:pPr algn="l" fontAlgn="ctr"/>
                      <a:r>
                        <a:rPr lang="en-US" sz="1200" b="1" i="0" u="none" strike="noStrike" baseline="0" dirty="0" smtClean="0">
                          <a:solidFill>
                            <a:srgbClr val="000000"/>
                          </a:solidFill>
                          <a:effectLst/>
                          <a:latin typeface="Arial"/>
                          <a:cs typeface="Arial"/>
                        </a:rPr>
                        <a:t>covariates</a:t>
                      </a:r>
                      <a:endParaRPr lang="en-US" sz="1200" b="1" i="0" u="none" strike="noStrike" dirty="0">
                        <a:solidFill>
                          <a:srgbClr val="000000"/>
                        </a:solidFill>
                        <a:effectLst/>
                        <a:latin typeface="Arial"/>
                        <a:cs typeface="Arial"/>
                      </a:endParaRPr>
                    </a:p>
                  </a:txBody>
                  <a:tcPr marL="11695" marR="11695" marT="11695" marB="0">
                    <a:lnL>
                      <a:noFill/>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a:solidFill>
                            <a:srgbClr val="000000"/>
                          </a:solidFill>
                          <a:effectLst/>
                          <a:latin typeface="Arial"/>
                          <a:cs typeface="Arial"/>
                        </a:rPr>
                        <a:t>R</a:t>
                      </a:r>
                      <a:r>
                        <a:rPr lang="en-US" sz="1200" b="1" i="0" u="none" strike="noStrike" baseline="30000" dirty="0">
                          <a:solidFill>
                            <a:srgbClr val="000000"/>
                          </a:solidFill>
                          <a:effectLst/>
                          <a:latin typeface="Arial"/>
                          <a:cs typeface="Arial"/>
                        </a:rPr>
                        <a:t>2</a:t>
                      </a:r>
                      <a:endParaRPr lang="en-US" sz="1200" b="1" i="0" u="none" strike="noStrike" dirty="0">
                        <a:solidFill>
                          <a:srgbClr val="000000"/>
                        </a:solidFill>
                        <a:effectLst/>
                        <a:latin typeface="Arial"/>
                        <a:cs typeface="Arial"/>
                      </a:endParaRPr>
                    </a:p>
                  </a:txBody>
                  <a:tcPr marL="11695" marR="11695" marT="11695" marB="0" anchor="ctr">
                    <a:lnL>
                      <a:noFill/>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1" i="0" u="none" strike="noStrike" dirty="0" smtClean="0">
                          <a:solidFill>
                            <a:srgbClr val="000000"/>
                          </a:solidFill>
                          <a:effectLst/>
                          <a:latin typeface="Arial"/>
                          <a:cs typeface="Arial"/>
                        </a:rPr>
                        <a:t>Lower, </a:t>
                      </a:r>
                      <a:r>
                        <a:rPr lang="en-US" sz="1200" b="1" i="0" u="none" strike="noStrike" dirty="0">
                          <a:solidFill>
                            <a:srgbClr val="000000"/>
                          </a:solidFill>
                          <a:effectLst/>
                          <a:latin typeface="Arial"/>
                          <a:cs typeface="Arial"/>
                        </a:rPr>
                        <a:t>upper boundaries</a:t>
                      </a:r>
                    </a:p>
                  </a:txBody>
                  <a:tcPr marL="11695" marR="11695" marT="11695" marB="0" anchor="ctr">
                    <a:lnL>
                      <a:noFill/>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719">
                <a:tc>
                  <a:txBody>
                    <a:bodyPr/>
                    <a:lstStyle/>
                    <a:p>
                      <a:pPr algn="l" fontAlgn="ctr"/>
                      <a:r>
                        <a:rPr lang="en-US" sz="1200" b="1" i="0" u="none" strike="noStrike" dirty="0">
                          <a:solidFill>
                            <a:srgbClr val="000000"/>
                          </a:solidFill>
                          <a:effectLst/>
                          <a:latin typeface="Arial"/>
                          <a:cs typeface="Arial"/>
                        </a:rPr>
                        <a:t>SLA (</a:t>
                      </a:r>
                      <a:r>
                        <a:rPr lang="en-US" sz="1200" b="1" i="0" u="none" strike="noStrike" dirty="0" smtClean="0">
                          <a:solidFill>
                            <a:srgbClr val="000000"/>
                          </a:solidFill>
                          <a:effectLst/>
                          <a:latin typeface="Arial"/>
                          <a:cs typeface="Arial"/>
                        </a:rPr>
                        <a:t>m</a:t>
                      </a:r>
                      <a:r>
                        <a:rPr lang="en-US" sz="1200" b="1" i="0" u="none" strike="noStrike" baseline="30000" dirty="0" smtClean="0">
                          <a:solidFill>
                            <a:srgbClr val="000000"/>
                          </a:solidFill>
                          <a:effectLst/>
                          <a:latin typeface="Arial"/>
                          <a:cs typeface="Arial"/>
                        </a:rPr>
                        <a:t>2</a:t>
                      </a:r>
                      <a:r>
                        <a:rPr lang="en-US" sz="1200" b="1" i="0" u="none" strike="noStrike" baseline="0" dirty="0" smtClean="0">
                          <a:solidFill>
                            <a:srgbClr val="000000"/>
                          </a:solidFill>
                          <a:effectLst/>
                          <a:latin typeface="Arial"/>
                          <a:cs typeface="Arial"/>
                        </a:rPr>
                        <a:t> </a:t>
                      </a:r>
                      <a:r>
                        <a:rPr lang="en-US" sz="1200" b="1" i="0" u="none" strike="noStrike" dirty="0" smtClean="0">
                          <a:solidFill>
                            <a:srgbClr val="000000"/>
                          </a:solidFill>
                          <a:effectLst/>
                          <a:latin typeface="Arial"/>
                          <a:cs typeface="Arial"/>
                        </a:rPr>
                        <a:t>kg</a:t>
                      </a:r>
                      <a:r>
                        <a:rPr lang="en-US" sz="1200" b="1" i="0" u="none" strike="noStrike" baseline="30000" dirty="0">
                          <a:solidFill>
                            <a:srgbClr val="000000"/>
                          </a:solidFill>
                          <a:effectLst/>
                          <a:latin typeface="Arial"/>
                          <a:cs typeface="Arial"/>
                        </a:rPr>
                        <a:t>-1</a:t>
                      </a:r>
                      <a:r>
                        <a:rPr lang="en-US" sz="1200" b="1" i="0" u="none" strike="noStrike" dirty="0">
                          <a:solidFill>
                            <a:srgbClr val="000000"/>
                          </a:solidFill>
                          <a:effectLst/>
                          <a:latin typeface="Arial"/>
                          <a:cs typeface="Arial"/>
                        </a:rPr>
                        <a:t> </a:t>
                      </a:r>
                      <a:r>
                        <a:rPr lang="en-US" sz="1200" b="1" i="0" u="none" strike="noStrike" dirty="0" smtClean="0">
                          <a:solidFill>
                            <a:srgbClr val="000000"/>
                          </a:solidFill>
                          <a:effectLst/>
                          <a:latin typeface="Arial"/>
                          <a:cs typeface="Arial"/>
                        </a:rPr>
                        <a:t>carbon)</a:t>
                      </a:r>
                      <a:endParaRPr lang="en-US" sz="1200" b="1" i="0" u="none" strike="noStrike" dirty="0">
                        <a:solidFill>
                          <a:srgbClr val="000000"/>
                        </a:solidFill>
                        <a:effectLst/>
                        <a:latin typeface="Arial"/>
                        <a:cs typeface="Arial"/>
                      </a:endParaRPr>
                    </a:p>
                  </a:txBody>
                  <a:tcPr marL="11695" marR="11695" marT="11695"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r>
              <a:tr h="223719">
                <a:tc>
                  <a:txBody>
                    <a:bodyPr/>
                    <a:lstStyle/>
                    <a:p>
                      <a:pPr algn="l" fontAlgn="ctr"/>
                      <a:r>
                        <a:rPr lang="en-US" sz="1200" b="0" i="0" u="none" strike="noStrike">
                          <a:solidFill>
                            <a:srgbClr val="000000"/>
                          </a:solidFill>
                          <a:effectLst/>
                          <a:latin typeface="Arial"/>
                          <a:cs typeface="Arial"/>
                        </a:rPr>
                        <a:t>Tropical evergreen trees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69 (933)</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-MAP ,-NSWR</a:t>
                      </a:r>
                    </a:p>
                  </a:txBody>
                  <a:tcPr marL="11695" marR="11695" marT="11695"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cs typeface="Arial"/>
                        </a:rPr>
                        <a:t>0.092</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7.41,48.29</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Tropical deciduous trees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38 (129)</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-Tmin, -MAP, +Rh</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0.30</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12.07,49.54</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Extra-tropical evergreen trees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363 (308)</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+MAT, +MAP, -NSWR</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0.29</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4.58,42.46</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Extra-tropical deciduous trees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177 (282)</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-Tmax, -Rh</a:t>
                      </a:r>
                    </a:p>
                  </a:txBody>
                  <a:tcPr marL="11695" marR="11695" marT="11695"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cs typeface="Arial"/>
                        </a:rPr>
                        <a:t>0.056</a:t>
                      </a:r>
                    </a:p>
                  </a:txBody>
                  <a:tcPr marL="11695" marR="11695" marT="11695"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cs typeface="Arial"/>
                        </a:rPr>
                        <a:t>6.24,90.50</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Raingreen shrubs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178 (696)</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-MAP, -NSWR</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0.26</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3.66,72.69</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Cold/Deciduous shrubs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39 (111)</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+MAT</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0.13</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17.82,61.53</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C3-grasses </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153 (309)</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+Tmax</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0.12</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3.08,96.58</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C4-grasses </a:t>
                      </a:r>
                      <a:r>
                        <a:rPr lang="en-US" sz="1200" b="1" i="0" u="none" strike="noStrike">
                          <a:solidFill>
                            <a:srgbClr val="000000"/>
                          </a:solidFill>
                          <a:effectLst/>
                          <a:latin typeface="Arial"/>
                          <a:cs typeface="Arial"/>
                        </a:rPr>
                        <a:t> </a:t>
                      </a:r>
                      <a:endParaRPr lang="en-US" sz="1200" b="0" i="0" u="none" strike="noStrike">
                        <a:solidFill>
                          <a:srgbClr val="000000"/>
                        </a:solidFill>
                        <a:effectLst/>
                        <a:latin typeface="Arial"/>
                        <a:cs typeface="Arial"/>
                      </a:endParaRP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35 (101)</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-NSWR</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0.4</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5.41,72.19</a:t>
                      </a:r>
                    </a:p>
                  </a:txBody>
                  <a:tcPr marL="11695" marR="11695" marT="11695" marB="0" anchor="ctr">
                    <a:lnL>
                      <a:noFill/>
                    </a:lnL>
                    <a:lnR>
                      <a:noFill/>
                    </a:lnR>
                    <a:lnT>
                      <a:noFill/>
                    </a:lnT>
                    <a:lnB>
                      <a:noFill/>
                    </a:lnB>
                  </a:tcPr>
                </a:tc>
              </a:tr>
              <a:tr h="223719">
                <a:tc>
                  <a:txBody>
                    <a:bodyPr/>
                    <a:lstStyle/>
                    <a:p>
                      <a:pPr algn="l" fontAlgn="ctr"/>
                      <a:r>
                        <a:rPr lang="en-US" sz="1200" b="1" i="0" u="none" strike="noStrike" dirty="0">
                          <a:solidFill>
                            <a:srgbClr val="000000"/>
                          </a:solidFill>
                          <a:effectLst/>
                          <a:latin typeface="Arial"/>
                          <a:cs typeface="Arial"/>
                        </a:rPr>
                        <a:t>Vcmax</a:t>
                      </a:r>
                      <a:r>
                        <a:rPr lang="en-US" sz="1200" b="1" i="0" u="none" strike="noStrike" baseline="-25000" dirty="0">
                          <a:solidFill>
                            <a:srgbClr val="000000"/>
                          </a:solidFill>
                          <a:effectLst/>
                          <a:latin typeface="Arial"/>
                          <a:cs typeface="Arial"/>
                        </a:rPr>
                        <a:t>25 </a:t>
                      </a:r>
                      <a:r>
                        <a:rPr lang="en-US" sz="1200" b="1" i="0" u="none" strike="noStrike" dirty="0">
                          <a:solidFill>
                            <a:srgbClr val="000000"/>
                          </a:solidFill>
                          <a:effectLst/>
                          <a:latin typeface="Arial"/>
                          <a:cs typeface="Arial"/>
                        </a:rPr>
                        <a:t>(</a:t>
                      </a:r>
                      <a:r>
                        <a:rPr lang="en-US" sz="1200" b="1" i="0" u="none" strike="noStrike" dirty="0" smtClean="0">
                          <a:solidFill>
                            <a:srgbClr val="000000"/>
                          </a:solidFill>
                          <a:effectLst/>
                          <a:latin typeface="Arial"/>
                          <a:cs typeface="Arial"/>
                        </a:rPr>
                        <a:t>µ</a:t>
                      </a:r>
                      <a:r>
                        <a:rPr lang="en-US" sz="1200" b="1" i="0" u="none" strike="noStrike" dirty="0" err="1" smtClean="0">
                          <a:solidFill>
                            <a:srgbClr val="000000"/>
                          </a:solidFill>
                          <a:effectLst/>
                          <a:latin typeface="Arial"/>
                          <a:cs typeface="Arial"/>
                        </a:rPr>
                        <a:t>mol</a:t>
                      </a:r>
                      <a:r>
                        <a:rPr lang="en-US" sz="1200" b="1" i="0" u="none" strike="noStrike" baseline="0" dirty="0" smtClean="0">
                          <a:solidFill>
                            <a:srgbClr val="000000"/>
                          </a:solidFill>
                          <a:effectLst/>
                          <a:latin typeface="Arial"/>
                          <a:cs typeface="Arial"/>
                        </a:rPr>
                        <a:t> </a:t>
                      </a:r>
                      <a:r>
                        <a:rPr lang="en-US" sz="1200" b="1" i="0" u="none" strike="noStrike" dirty="0" smtClean="0">
                          <a:solidFill>
                            <a:srgbClr val="000000"/>
                          </a:solidFill>
                          <a:effectLst/>
                          <a:latin typeface="Arial"/>
                          <a:cs typeface="Arial"/>
                        </a:rPr>
                        <a:t>m</a:t>
                      </a:r>
                      <a:r>
                        <a:rPr lang="en-US" sz="1200" b="1" i="0" u="none" strike="noStrike" baseline="30000" dirty="0">
                          <a:solidFill>
                            <a:srgbClr val="000000"/>
                          </a:solidFill>
                          <a:effectLst/>
                          <a:latin typeface="Arial"/>
                          <a:cs typeface="Arial"/>
                        </a:rPr>
                        <a:t>-</a:t>
                      </a:r>
                      <a:r>
                        <a:rPr lang="en-US" sz="1200" b="1" i="0" u="none" strike="noStrike" baseline="30000" dirty="0" smtClean="0">
                          <a:solidFill>
                            <a:srgbClr val="000000"/>
                          </a:solidFill>
                          <a:effectLst/>
                          <a:latin typeface="Arial"/>
                          <a:cs typeface="Arial"/>
                        </a:rPr>
                        <a:t>2</a:t>
                      </a:r>
                      <a:r>
                        <a:rPr lang="en-US" sz="1200" b="1" i="0" u="none" strike="noStrike" baseline="0" dirty="0" smtClean="0">
                          <a:solidFill>
                            <a:srgbClr val="000000"/>
                          </a:solidFill>
                          <a:effectLst/>
                          <a:latin typeface="Arial"/>
                          <a:cs typeface="Arial"/>
                        </a:rPr>
                        <a:t> </a:t>
                      </a:r>
                      <a:r>
                        <a:rPr lang="en-US" sz="1200" b="1" i="0" u="none" strike="noStrike" dirty="0" smtClean="0">
                          <a:solidFill>
                            <a:srgbClr val="000000"/>
                          </a:solidFill>
                          <a:effectLst/>
                          <a:latin typeface="Arial"/>
                          <a:cs typeface="Arial"/>
                        </a:rPr>
                        <a:t>s</a:t>
                      </a:r>
                      <a:r>
                        <a:rPr lang="en-US" sz="1200" b="1" i="0" u="none" strike="noStrike" baseline="30000" dirty="0">
                          <a:solidFill>
                            <a:srgbClr val="000000"/>
                          </a:solidFill>
                          <a:effectLst/>
                          <a:latin typeface="Arial"/>
                          <a:cs typeface="Arial"/>
                        </a:rPr>
                        <a:t>-1</a:t>
                      </a:r>
                      <a:r>
                        <a:rPr lang="en-US" sz="1200" b="1" i="0" u="none" strike="noStrike" dirty="0">
                          <a:solidFill>
                            <a:srgbClr val="000000"/>
                          </a:solidFill>
                          <a:effectLst/>
                          <a:latin typeface="Arial"/>
                          <a:cs typeface="Arial"/>
                        </a:rPr>
                        <a:t>)</a:t>
                      </a:r>
                    </a:p>
                  </a:txBody>
                  <a:tcPr marL="11695" marR="11695" marT="11695" marB="0" anchor="ctr">
                    <a:lnL>
                      <a:noFill/>
                    </a:lnL>
                    <a:lnR>
                      <a:noFill/>
                    </a:lnR>
                    <a:lnT>
                      <a:noFill/>
                    </a:lnT>
                    <a:lnB>
                      <a:noFill/>
                    </a:lnB>
                    <a:solidFill>
                      <a:srgbClr val="D9D9D9"/>
                    </a:solidFill>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a:noFill/>
                    </a:lnT>
                    <a:lnB>
                      <a:noFill/>
                    </a:lnB>
                    <a:solidFill>
                      <a:srgbClr val="D9D9D9"/>
                    </a:solidFill>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a:noFill/>
                    </a:lnT>
                    <a:lnB>
                      <a:noFill/>
                    </a:lnB>
                    <a:solidFill>
                      <a:srgbClr val="D9D9D9"/>
                    </a:solidFill>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a:noFill/>
                    </a:lnT>
                    <a:lnB>
                      <a:noFill/>
                    </a:lnB>
                    <a:solidFill>
                      <a:srgbClr val="D9D9D9"/>
                    </a:solidFill>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a:noFill/>
                    </a:lnT>
                    <a:lnB>
                      <a:noFill/>
                    </a:lnB>
                    <a:solidFill>
                      <a:srgbClr val="D9D9D9"/>
                    </a:solidFill>
                  </a:tcPr>
                </a:tc>
              </a:tr>
              <a:tr h="223719">
                <a:tc>
                  <a:txBody>
                    <a:bodyPr/>
                    <a:lstStyle/>
                    <a:p>
                      <a:pPr algn="l" fontAlgn="ctr"/>
                      <a:r>
                        <a:rPr lang="en-US" sz="1200" b="0" i="0" u="none" strike="noStrike">
                          <a:solidFill>
                            <a:srgbClr val="000000"/>
                          </a:solidFill>
                          <a:effectLst/>
                          <a:latin typeface="Arial"/>
                          <a:cs typeface="Arial"/>
                        </a:rPr>
                        <a:t>Tropical evergreen &amp; deciduous trees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9 (85)</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+MAT, +MAP</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0.83</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18.0, 67.7</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Extra-tropical evergreen trees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15 (284)</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+MAT, -MAP, +Rh</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0.28</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18.4,179.9</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Extra-tropical deciduous trees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19 (273)</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-Rh, -SoilMoist</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0.34</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18.2,130.0</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Raingreen &amp; Cold/Deciduous shrubs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15 (75)</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-MAP,  -Rh</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0.45</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25.1, 129.1</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C3-grasses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4 (15)</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-MAT</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0.37</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24.4, 118.4</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C4-grasses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8 (29)</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+NSWR</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0.51</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21.7, 46.3</a:t>
                      </a:r>
                    </a:p>
                  </a:txBody>
                  <a:tcPr marL="11695" marR="11695" marT="11695" marB="0" anchor="ctr">
                    <a:lnL>
                      <a:noFill/>
                    </a:lnL>
                    <a:lnR>
                      <a:noFill/>
                    </a:lnR>
                    <a:lnT>
                      <a:noFill/>
                    </a:lnT>
                    <a:lnB>
                      <a:noFill/>
                    </a:lnB>
                  </a:tcPr>
                </a:tc>
              </a:tr>
              <a:tr h="223719">
                <a:tc gridSpan="3">
                  <a:txBody>
                    <a:bodyPr/>
                    <a:lstStyle/>
                    <a:p>
                      <a:pPr algn="l" fontAlgn="ctr"/>
                      <a:r>
                        <a:rPr lang="en-US" sz="1200" b="1" i="0" u="none" strike="noStrike" dirty="0" smtClean="0">
                          <a:solidFill>
                            <a:srgbClr val="000000"/>
                          </a:solidFill>
                          <a:effectLst/>
                          <a:latin typeface="Arial"/>
                          <a:cs typeface="Arial"/>
                        </a:rPr>
                        <a:t>Jmax</a:t>
                      </a:r>
                      <a:r>
                        <a:rPr lang="en-US" sz="1200" b="1" i="0" u="none" strike="noStrike" baseline="-25000" dirty="0" smtClean="0">
                          <a:solidFill>
                            <a:srgbClr val="000000"/>
                          </a:solidFill>
                          <a:effectLst/>
                          <a:latin typeface="Arial"/>
                          <a:cs typeface="Arial"/>
                        </a:rPr>
                        <a:t>25 </a:t>
                      </a:r>
                      <a:r>
                        <a:rPr lang="en-US" sz="1200" b="1" i="0" u="none" strike="noStrike" dirty="0" smtClean="0">
                          <a:solidFill>
                            <a:srgbClr val="000000"/>
                          </a:solidFill>
                          <a:effectLst/>
                          <a:latin typeface="Arial"/>
                          <a:cs typeface="Arial"/>
                        </a:rPr>
                        <a:t>(µ</a:t>
                      </a:r>
                      <a:r>
                        <a:rPr lang="en-US" sz="1200" b="1" i="0" u="none" strike="noStrike" dirty="0" err="1" smtClean="0">
                          <a:solidFill>
                            <a:srgbClr val="000000"/>
                          </a:solidFill>
                          <a:effectLst/>
                          <a:latin typeface="Arial"/>
                          <a:cs typeface="Arial"/>
                        </a:rPr>
                        <a:t>mol</a:t>
                      </a:r>
                      <a:r>
                        <a:rPr lang="en-US" sz="1200" b="1" i="0" u="none" strike="noStrike" baseline="0" dirty="0" smtClean="0">
                          <a:solidFill>
                            <a:srgbClr val="000000"/>
                          </a:solidFill>
                          <a:effectLst/>
                          <a:latin typeface="Arial"/>
                          <a:cs typeface="Arial"/>
                        </a:rPr>
                        <a:t> </a:t>
                      </a:r>
                      <a:r>
                        <a:rPr lang="en-US" sz="1200" b="1" i="0" u="none" strike="noStrike" dirty="0" smtClean="0">
                          <a:solidFill>
                            <a:srgbClr val="000000"/>
                          </a:solidFill>
                          <a:effectLst/>
                          <a:latin typeface="Arial"/>
                          <a:cs typeface="Arial"/>
                        </a:rPr>
                        <a:t>m</a:t>
                      </a:r>
                      <a:r>
                        <a:rPr lang="en-US" sz="1200" b="1" i="0" u="none" strike="noStrike" baseline="30000" dirty="0">
                          <a:solidFill>
                            <a:srgbClr val="000000"/>
                          </a:solidFill>
                          <a:effectLst/>
                          <a:latin typeface="Arial"/>
                          <a:cs typeface="Arial"/>
                        </a:rPr>
                        <a:t>-</a:t>
                      </a:r>
                      <a:r>
                        <a:rPr lang="en-US" sz="1200" b="1" i="0" u="none" strike="noStrike" baseline="30000" dirty="0" smtClean="0">
                          <a:solidFill>
                            <a:srgbClr val="000000"/>
                          </a:solidFill>
                          <a:effectLst/>
                          <a:latin typeface="Arial"/>
                          <a:cs typeface="Arial"/>
                        </a:rPr>
                        <a:t>2</a:t>
                      </a:r>
                      <a:r>
                        <a:rPr lang="en-US" sz="1200" b="1" i="0" u="none" strike="noStrike" baseline="0" dirty="0" smtClean="0">
                          <a:solidFill>
                            <a:srgbClr val="000000"/>
                          </a:solidFill>
                          <a:effectLst/>
                          <a:latin typeface="Arial"/>
                          <a:cs typeface="Arial"/>
                        </a:rPr>
                        <a:t> </a:t>
                      </a:r>
                      <a:r>
                        <a:rPr lang="en-US" sz="1200" b="1" i="0" u="none" strike="noStrike" dirty="0" smtClean="0">
                          <a:solidFill>
                            <a:srgbClr val="000000"/>
                          </a:solidFill>
                          <a:effectLst/>
                          <a:latin typeface="Arial"/>
                          <a:cs typeface="Arial"/>
                        </a:rPr>
                        <a:t>s</a:t>
                      </a:r>
                      <a:r>
                        <a:rPr lang="en-US" sz="1200" b="1" i="0" u="none" strike="noStrike" baseline="30000" dirty="0">
                          <a:solidFill>
                            <a:srgbClr val="000000"/>
                          </a:solidFill>
                          <a:effectLst/>
                          <a:latin typeface="Arial"/>
                          <a:cs typeface="Arial"/>
                        </a:rPr>
                        <a:t>-1</a:t>
                      </a:r>
                      <a:r>
                        <a:rPr lang="en-US" sz="1200" b="1" i="0" u="none" strike="noStrike" dirty="0" smtClean="0">
                          <a:solidFill>
                            <a:srgbClr val="000000"/>
                          </a:solidFill>
                          <a:effectLst/>
                          <a:latin typeface="Arial"/>
                          <a:cs typeface="Arial"/>
                        </a:rPr>
                        <a:t>)</a:t>
                      </a:r>
                      <a:r>
                        <a:rPr lang="en-US" sz="1200" b="1" i="0" u="none" strike="noStrike" baseline="30000" dirty="0" smtClean="0">
                          <a:solidFill>
                            <a:srgbClr val="000000"/>
                          </a:solidFill>
                          <a:effectLst/>
                          <a:latin typeface="Arial"/>
                          <a:cs typeface="Arial"/>
                        </a:rPr>
                        <a:t>1</a:t>
                      </a:r>
                      <a:endParaRPr lang="en-US" sz="1200" b="1" i="0" u="none" strike="noStrike" baseline="30000" dirty="0">
                        <a:solidFill>
                          <a:srgbClr val="000000"/>
                        </a:solidFill>
                        <a:effectLst/>
                        <a:latin typeface="Arial"/>
                        <a:cs typeface="Arial"/>
                      </a:endParaRPr>
                    </a:p>
                  </a:txBody>
                  <a:tcPr marL="11695" marR="11695" marT="11695" marB="0" anchor="ctr">
                    <a:lnL>
                      <a:noFill/>
                    </a:lnL>
                    <a:lnR>
                      <a:noFill/>
                    </a:lnR>
                    <a:lnT>
                      <a:noFill/>
                    </a:lnT>
                    <a:lnB>
                      <a:noFill/>
                    </a:lnB>
                    <a:solidFill>
                      <a:srgbClr val="D9D9D9"/>
                    </a:solidFill>
                  </a:tcPr>
                </a:tc>
                <a:tc hMerge="1">
                  <a:txBody>
                    <a:bodyPr/>
                    <a:lstStyle/>
                    <a:p>
                      <a:endParaRPr lang="en-GB"/>
                    </a:p>
                  </a:txBody>
                  <a:tcPr/>
                </a:tc>
                <a:tc hMerge="1">
                  <a:txBody>
                    <a:bodyPr/>
                    <a:lstStyle/>
                    <a:p>
                      <a:endParaRPr lang="en-GB"/>
                    </a:p>
                  </a:txBody>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a:noFill/>
                    </a:lnT>
                    <a:lnB>
                      <a:noFill/>
                    </a:lnB>
                    <a:solidFill>
                      <a:srgbClr val="D9D9D9"/>
                    </a:solidFill>
                  </a:tcPr>
                </a:tc>
                <a:tc>
                  <a:txBody>
                    <a:bodyPr/>
                    <a:lstStyle/>
                    <a:p>
                      <a:pPr algn="l" fontAlgn="ctr"/>
                      <a:r>
                        <a:rPr lang="en-US" sz="1200" b="1" i="0" u="none" strike="noStrike">
                          <a:solidFill>
                            <a:srgbClr val="000000"/>
                          </a:solidFill>
                          <a:effectLst/>
                          <a:latin typeface="Arial"/>
                          <a:cs typeface="Arial"/>
                        </a:rPr>
                        <a:t> </a:t>
                      </a:r>
                    </a:p>
                  </a:txBody>
                  <a:tcPr marL="11695" marR="11695" marT="11695" marB="0" anchor="ctr">
                    <a:lnL>
                      <a:noFill/>
                    </a:lnL>
                    <a:lnR>
                      <a:noFill/>
                    </a:lnR>
                    <a:lnT>
                      <a:noFill/>
                    </a:lnT>
                    <a:lnB>
                      <a:noFill/>
                    </a:lnB>
                    <a:solidFill>
                      <a:srgbClr val="D9D9D9"/>
                    </a:solidFill>
                  </a:tcPr>
                </a:tc>
              </a:tr>
              <a:tr h="223719">
                <a:tc>
                  <a:txBody>
                    <a:bodyPr/>
                    <a:lstStyle/>
                    <a:p>
                      <a:pPr algn="l" fontAlgn="ctr"/>
                      <a:r>
                        <a:rPr lang="en-US" sz="1200" b="0" i="0" u="none" strike="noStrike">
                          <a:solidFill>
                            <a:srgbClr val="000000"/>
                          </a:solidFill>
                          <a:effectLst/>
                          <a:latin typeface="Arial"/>
                          <a:cs typeface="Arial"/>
                        </a:rPr>
                        <a:t>Tropical evergreen &amp; deciduous trees</a:t>
                      </a:r>
                    </a:p>
                  </a:txBody>
                  <a:tcPr marL="11695" marR="11695" marT="11695"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cs typeface="Arial"/>
                        </a:rPr>
                        <a:t>9 (51)</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+MAT, +MAP</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0.68</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35.8 , 121.6</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Extra-tropical evergreen trees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12 (113)</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+Tmin, -MAP</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0.28</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57.5, 329.6</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Extra-tropical deciduous trees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10 (135)</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+Tmin, +NSWR</a:t>
                      </a:r>
                    </a:p>
                  </a:txBody>
                  <a:tcPr marL="11695" marR="11695" marT="11695"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cs typeface="Arial"/>
                        </a:rPr>
                        <a:t>0.71 </a:t>
                      </a:r>
                      <a:endParaRPr lang="en-US" sz="1200" b="0" i="0" u="none" strike="noStrike" dirty="0">
                        <a:solidFill>
                          <a:srgbClr val="000000"/>
                        </a:solidFill>
                        <a:effectLst/>
                        <a:latin typeface="Arial"/>
                        <a:cs typeface="Arial"/>
                      </a:endParaRP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41.1, 206.9 </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Raingreen &amp; Cold/Deciduous shrubs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13 (59)</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+MAP,  -SoilMoist</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0.64</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65.4, 223.5</a:t>
                      </a:r>
                    </a:p>
                  </a:txBody>
                  <a:tcPr marL="11695" marR="11695" marT="11695" marB="0" anchor="ctr">
                    <a:lnL>
                      <a:noFill/>
                    </a:lnL>
                    <a:lnR>
                      <a:noFill/>
                    </a:lnR>
                    <a:lnT>
                      <a:noFill/>
                    </a:lnT>
                    <a:lnB>
                      <a:noFill/>
                    </a:lnB>
                  </a:tcPr>
                </a:tc>
              </a:tr>
              <a:tr h="223719">
                <a:tc>
                  <a:txBody>
                    <a:bodyPr/>
                    <a:lstStyle/>
                    <a:p>
                      <a:pPr algn="l" fontAlgn="ctr"/>
                      <a:r>
                        <a:rPr lang="en-US" sz="1200" b="0" i="0" u="none" strike="noStrike">
                          <a:solidFill>
                            <a:srgbClr val="000000"/>
                          </a:solidFill>
                          <a:effectLst/>
                          <a:latin typeface="Arial"/>
                          <a:cs typeface="Arial"/>
                        </a:rPr>
                        <a:t>C3-grasses</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4 (15)</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-MAT </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0.63</a:t>
                      </a:r>
                    </a:p>
                  </a:txBody>
                  <a:tcPr marL="11695" marR="11695" marT="11695"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cs typeface="Arial"/>
                        </a:rPr>
                        <a:t>42.8, 230.6</a:t>
                      </a:r>
                    </a:p>
                  </a:txBody>
                  <a:tcPr marL="11695" marR="11695" marT="11695" marB="0" anchor="ctr">
                    <a:lnL>
                      <a:noFill/>
                    </a:lnL>
                    <a:lnR>
                      <a:noFill/>
                    </a:lnR>
                    <a:lnT>
                      <a:noFill/>
                    </a:lnT>
                    <a:lnB>
                      <a:noFill/>
                    </a:lnB>
                  </a:tcPr>
                </a:tc>
              </a:tr>
              <a:tr h="238633">
                <a:tc>
                  <a:txBody>
                    <a:bodyPr/>
                    <a:lstStyle/>
                    <a:p>
                      <a:pPr algn="l" fontAlgn="ctr"/>
                      <a:r>
                        <a:rPr lang="en-US" sz="1200" b="0" i="0" u="none" strike="noStrike" dirty="0">
                          <a:solidFill>
                            <a:srgbClr val="000000"/>
                          </a:solidFill>
                          <a:effectLst/>
                          <a:latin typeface="Arial"/>
                          <a:cs typeface="Arial"/>
                        </a:rPr>
                        <a:t>C4-grasses</a:t>
                      </a:r>
                    </a:p>
                  </a:txBody>
                  <a:tcPr marL="11695" marR="11695" marT="1169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a:cs typeface="Arial"/>
                        </a:rPr>
                        <a:t>8 (29)</a:t>
                      </a:r>
                    </a:p>
                  </a:txBody>
                  <a:tcPr marL="11695" marR="11695" marT="1169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Arial"/>
                          <a:cs typeface="Arial"/>
                        </a:rPr>
                        <a:t>+NSWR</a:t>
                      </a:r>
                    </a:p>
                  </a:txBody>
                  <a:tcPr marL="11695" marR="11695" marT="1169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Arial"/>
                          <a:cs typeface="Arial"/>
                        </a:rPr>
                        <a:t>0.51</a:t>
                      </a:r>
                    </a:p>
                  </a:txBody>
                  <a:tcPr marL="11695" marR="11695" marT="1169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Arial"/>
                          <a:cs typeface="Arial"/>
                        </a:rPr>
                        <a:t>92.3, 465.4</a:t>
                      </a:r>
                    </a:p>
                  </a:txBody>
                  <a:tcPr marL="11695" marR="11695" marT="11695"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280320" y="6550223"/>
            <a:ext cx="2736746" cy="307777"/>
          </a:xfrm>
          <a:prstGeom prst="rect">
            <a:avLst/>
          </a:prstGeom>
          <a:noFill/>
        </p:spPr>
        <p:txBody>
          <a:bodyPr wrap="none" rtlCol="0">
            <a:spAutoFit/>
          </a:bodyPr>
          <a:lstStyle/>
          <a:p>
            <a:r>
              <a:rPr lang="en-US" sz="1400" baseline="30000" dirty="0" smtClean="0">
                <a:solidFill>
                  <a:srgbClr val="000000"/>
                </a:solidFill>
                <a:latin typeface="Calibri"/>
                <a:cs typeface="Calibri"/>
              </a:rPr>
              <a:t>1</a:t>
            </a:r>
            <a:r>
              <a:rPr lang="en-US" sz="1400" dirty="0" smtClean="0">
                <a:solidFill>
                  <a:srgbClr val="000000"/>
                </a:solidFill>
                <a:latin typeface="Calibri"/>
                <a:cs typeface="Calibri"/>
              </a:rPr>
              <a:t> </a:t>
            </a:r>
            <a:r>
              <a:rPr lang="en-US" sz="1400" dirty="0">
                <a:solidFill>
                  <a:srgbClr val="000000"/>
                </a:solidFill>
                <a:latin typeface="Calibri"/>
                <a:cs typeface="Calibri"/>
              </a:rPr>
              <a:t>for C4-grasses: PEP (</a:t>
            </a:r>
            <a:r>
              <a:rPr lang="en-US" sz="1400" dirty="0" err="1" smtClean="0">
                <a:solidFill>
                  <a:srgbClr val="000000"/>
                </a:solidFill>
                <a:latin typeface="Calibri"/>
                <a:cs typeface="Calibri"/>
              </a:rPr>
              <a:t>mmol</a:t>
            </a:r>
            <a:r>
              <a:rPr lang="en-US" sz="1400" dirty="0" smtClean="0">
                <a:solidFill>
                  <a:srgbClr val="000000"/>
                </a:solidFill>
                <a:latin typeface="Calibri"/>
                <a:cs typeface="Calibri"/>
              </a:rPr>
              <a:t> m</a:t>
            </a:r>
            <a:r>
              <a:rPr lang="en-US" sz="1400" baseline="30000" dirty="0">
                <a:solidFill>
                  <a:srgbClr val="000000"/>
                </a:solidFill>
                <a:latin typeface="Calibri"/>
                <a:cs typeface="Calibri"/>
              </a:rPr>
              <a:t>-</a:t>
            </a:r>
            <a:r>
              <a:rPr lang="en-US" sz="1400" baseline="30000" dirty="0" smtClean="0">
                <a:solidFill>
                  <a:srgbClr val="000000"/>
                </a:solidFill>
                <a:latin typeface="Calibri"/>
                <a:cs typeface="Calibri"/>
              </a:rPr>
              <a:t>2</a:t>
            </a:r>
            <a:r>
              <a:rPr lang="en-US" sz="1400" dirty="0" smtClean="0">
                <a:solidFill>
                  <a:srgbClr val="000000"/>
                </a:solidFill>
                <a:latin typeface="Calibri"/>
                <a:cs typeface="Calibri"/>
              </a:rPr>
              <a:t> s</a:t>
            </a:r>
            <a:r>
              <a:rPr lang="en-US" sz="1400" baseline="30000" dirty="0">
                <a:solidFill>
                  <a:srgbClr val="000000"/>
                </a:solidFill>
                <a:latin typeface="Calibri"/>
                <a:cs typeface="Calibri"/>
              </a:rPr>
              <a:t>-1</a:t>
            </a:r>
            <a:r>
              <a:rPr lang="en-US" sz="1400" dirty="0" smtClean="0">
                <a:solidFill>
                  <a:srgbClr val="000000"/>
                </a:solidFill>
                <a:latin typeface="Calibri"/>
                <a:cs typeface="Calibri"/>
              </a:rPr>
              <a:t>)</a:t>
            </a:r>
            <a:endParaRPr lang="en-US" sz="1400" dirty="0">
              <a:solidFill>
                <a:srgbClr val="000000"/>
              </a:solidFill>
              <a:latin typeface="Calibri"/>
              <a:cs typeface="Calibri"/>
            </a:endParaRPr>
          </a:p>
        </p:txBody>
      </p:sp>
      <p:sp>
        <p:nvSpPr>
          <p:cNvPr id="7" name="TextBox 6"/>
          <p:cNvSpPr txBox="1"/>
          <p:nvPr/>
        </p:nvSpPr>
        <p:spPr>
          <a:xfrm>
            <a:off x="944041" y="112380"/>
            <a:ext cx="7302500" cy="707886"/>
          </a:xfrm>
          <a:prstGeom prst="rect">
            <a:avLst/>
          </a:prstGeom>
          <a:noFill/>
        </p:spPr>
        <p:txBody>
          <a:bodyPr wrap="none" rtlCol="0">
            <a:spAutoFit/>
          </a:bodyPr>
          <a:lstStyle/>
          <a:p>
            <a:r>
              <a:rPr lang="en-GB" sz="4000" b="1" dirty="0" smtClean="0"/>
              <a:t>Trait – environment </a:t>
            </a:r>
            <a:r>
              <a:rPr lang="en-GB" sz="4000" b="1" dirty="0"/>
              <a:t>r</a:t>
            </a:r>
            <a:r>
              <a:rPr lang="en-GB" sz="4000" b="1" dirty="0" smtClean="0"/>
              <a:t>elationships</a:t>
            </a:r>
            <a:endParaRPr lang="en-GB" sz="4000" b="1" dirty="0"/>
          </a:p>
        </p:txBody>
      </p:sp>
      <p:sp>
        <p:nvSpPr>
          <p:cNvPr id="8" name="TextBox 7"/>
          <p:cNvSpPr txBox="1"/>
          <p:nvPr/>
        </p:nvSpPr>
        <p:spPr>
          <a:xfrm>
            <a:off x="7164333" y="6550223"/>
            <a:ext cx="1979666" cy="307777"/>
          </a:xfrm>
          <a:prstGeom prst="rect">
            <a:avLst/>
          </a:prstGeom>
          <a:noFill/>
        </p:spPr>
        <p:txBody>
          <a:bodyPr wrap="none" rtlCol="0">
            <a:spAutoFit/>
          </a:bodyPr>
          <a:lstStyle/>
          <a:p>
            <a:r>
              <a:rPr lang="en-GB" sz="1400" i="1" dirty="0" err="1" smtClean="0"/>
              <a:t>Verheijen</a:t>
            </a:r>
            <a:r>
              <a:rPr lang="en-GB" sz="1400" i="1" dirty="0" smtClean="0"/>
              <a:t> et al. 2013 BG</a:t>
            </a:r>
            <a:endParaRPr lang="en-GB" sz="1400" i="1" dirty="0"/>
          </a:p>
        </p:txBody>
      </p:sp>
    </p:spTree>
    <p:extLst>
      <p:ext uri="{BB962C8B-B14F-4D97-AF65-F5344CB8AC3E}">
        <p14:creationId xmlns:p14="http://schemas.microsoft.com/office/powerpoint/2010/main" val="335599915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5_worldmap_dominantPFTcropped.jpg"/>
          <p:cNvPicPr/>
          <p:nvPr/>
        </p:nvPicPr>
        <p:blipFill>
          <a:blip r:embed="rId2" cstate="print"/>
          <a:stretch>
            <a:fillRect/>
          </a:stretch>
        </p:blipFill>
        <p:spPr>
          <a:xfrm>
            <a:off x="415636" y="1178255"/>
            <a:ext cx="3782083" cy="5679745"/>
          </a:xfrm>
          <a:prstGeom prst="rect">
            <a:avLst/>
          </a:prstGeom>
        </p:spPr>
      </p:pic>
      <p:pic>
        <p:nvPicPr>
          <p:cNvPr id="6" name="Picture 5"/>
          <p:cNvPicPr>
            <a:picLocks noChangeAspect="1"/>
          </p:cNvPicPr>
          <p:nvPr/>
        </p:nvPicPr>
        <p:blipFill>
          <a:blip r:embed="rId3"/>
          <a:stretch>
            <a:fillRect/>
          </a:stretch>
        </p:blipFill>
        <p:spPr>
          <a:xfrm>
            <a:off x="4486070" y="3206157"/>
            <a:ext cx="4553099" cy="2526345"/>
          </a:xfrm>
          <a:prstGeom prst="rect">
            <a:avLst/>
          </a:prstGeom>
        </p:spPr>
      </p:pic>
      <p:sp>
        <p:nvSpPr>
          <p:cNvPr id="2" name="TextBox 1"/>
          <p:cNvSpPr txBox="1"/>
          <p:nvPr/>
        </p:nvSpPr>
        <p:spPr>
          <a:xfrm>
            <a:off x="0" y="-25965"/>
            <a:ext cx="9143999" cy="1323439"/>
          </a:xfrm>
          <a:prstGeom prst="rect">
            <a:avLst/>
          </a:prstGeom>
          <a:noFill/>
        </p:spPr>
        <p:txBody>
          <a:bodyPr wrap="square" rtlCol="0">
            <a:spAutoFit/>
          </a:bodyPr>
          <a:lstStyle/>
          <a:p>
            <a:pPr algn="ctr"/>
            <a:r>
              <a:rPr lang="en-GB" sz="4000" b="1" dirty="0" smtClean="0"/>
              <a:t>The variable parameter approach improves distribution of dominant PFTs</a:t>
            </a:r>
            <a:endParaRPr lang="en-GB" sz="4000" b="1" dirty="0"/>
          </a:p>
        </p:txBody>
      </p:sp>
      <p:sp>
        <p:nvSpPr>
          <p:cNvPr id="3" name="TextBox 2"/>
          <p:cNvSpPr txBox="1"/>
          <p:nvPr/>
        </p:nvSpPr>
        <p:spPr>
          <a:xfrm>
            <a:off x="5091083" y="1483418"/>
            <a:ext cx="3839513" cy="1015663"/>
          </a:xfrm>
          <a:prstGeom prst="rect">
            <a:avLst/>
          </a:prstGeom>
          <a:noFill/>
        </p:spPr>
        <p:txBody>
          <a:bodyPr wrap="none" rtlCol="0">
            <a:spAutoFit/>
          </a:bodyPr>
          <a:lstStyle/>
          <a:p>
            <a:pPr marL="342900" indent="-342900">
              <a:buAutoNum type="alphaLcParenR"/>
            </a:pPr>
            <a:r>
              <a:rPr lang="en-GB" sz="2000" dirty="0" smtClean="0"/>
              <a:t>default model parameterization</a:t>
            </a:r>
          </a:p>
          <a:p>
            <a:pPr marL="342900" indent="-342900">
              <a:buAutoNum type="alphaLcParenR"/>
            </a:pPr>
            <a:r>
              <a:rPr lang="en-GB" sz="2000" dirty="0"/>
              <a:t>o</a:t>
            </a:r>
            <a:r>
              <a:rPr lang="en-GB" sz="2000" dirty="0" smtClean="0"/>
              <a:t>bserved mean parameters</a:t>
            </a:r>
          </a:p>
          <a:p>
            <a:pPr marL="342900" indent="-342900">
              <a:buAutoNum type="alphaLcParenR"/>
            </a:pPr>
            <a:r>
              <a:rPr lang="en-GB" sz="2000" dirty="0"/>
              <a:t>v</a:t>
            </a:r>
            <a:r>
              <a:rPr lang="en-GB" sz="2000" dirty="0" smtClean="0"/>
              <a:t>ariable parameters</a:t>
            </a:r>
          </a:p>
        </p:txBody>
      </p:sp>
      <p:sp>
        <p:nvSpPr>
          <p:cNvPr id="4" name="TextBox 3"/>
          <p:cNvSpPr txBox="1"/>
          <p:nvPr/>
        </p:nvSpPr>
        <p:spPr>
          <a:xfrm>
            <a:off x="4708969" y="5732502"/>
            <a:ext cx="4435030" cy="307777"/>
          </a:xfrm>
          <a:prstGeom prst="rect">
            <a:avLst/>
          </a:prstGeom>
          <a:noFill/>
        </p:spPr>
        <p:txBody>
          <a:bodyPr wrap="square" rtlCol="0">
            <a:spAutoFit/>
          </a:bodyPr>
          <a:lstStyle/>
          <a:p>
            <a:r>
              <a:rPr lang="en-GB" sz="1400" dirty="0"/>
              <a:t>observed distribution based on </a:t>
            </a:r>
            <a:r>
              <a:rPr lang="en-GB" sz="1400" dirty="0" err="1" smtClean="0"/>
              <a:t>Ramankutty</a:t>
            </a:r>
            <a:r>
              <a:rPr lang="en-GB" sz="1400" dirty="0" err="1"/>
              <a:t>&amp;Foley</a:t>
            </a:r>
            <a:r>
              <a:rPr lang="en-GB" sz="1400" dirty="0"/>
              <a:t> (1999</a:t>
            </a:r>
            <a:r>
              <a:rPr lang="en-GB" sz="1400" dirty="0" smtClean="0"/>
              <a:t>)</a:t>
            </a:r>
            <a:endParaRPr lang="en-GB" sz="1400" dirty="0"/>
          </a:p>
        </p:txBody>
      </p:sp>
      <p:sp>
        <p:nvSpPr>
          <p:cNvPr id="7" name="TextBox 6"/>
          <p:cNvSpPr txBox="1"/>
          <p:nvPr/>
        </p:nvSpPr>
        <p:spPr>
          <a:xfrm>
            <a:off x="7164333" y="6561461"/>
            <a:ext cx="1979666" cy="307777"/>
          </a:xfrm>
          <a:prstGeom prst="rect">
            <a:avLst/>
          </a:prstGeom>
          <a:noFill/>
        </p:spPr>
        <p:txBody>
          <a:bodyPr wrap="none" rtlCol="0">
            <a:spAutoFit/>
          </a:bodyPr>
          <a:lstStyle/>
          <a:p>
            <a:r>
              <a:rPr lang="en-GB" sz="1400" i="1" dirty="0" err="1" smtClean="0"/>
              <a:t>Verheijen</a:t>
            </a:r>
            <a:r>
              <a:rPr lang="en-GB" sz="1400" i="1" dirty="0" smtClean="0"/>
              <a:t> et al. 2013 BG</a:t>
            </a:r>
            <a:endParaRPr lang="en-GB" sz="1400" i="1" dirty="0"/>
          </a:p>
        </p:txBody>
      </p:sp>
    </p:spTree>
    <p:extLst>
      <p:ext uri="{BB962C8B-B14F-4D97-AF65-F5344CB8AC3E}">
        <p14:creationId xmlns:p14="http://schemas.microsoft.com/office/powerpoint/2010/main" val="647438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0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3626"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0478" y="1553647"/>
            <a:ext cx="8823522" cy="5078312"/>
          </a:xfrm>
          <a:prstGeom prst="rect">
            <a:avLst/>
          </a:prstGeom>
          <a:noFill/>
        </p:spPr>
        <p:txBody>
          <a:bodyPr wrap="square" rtlCol="0">
            <a:spAutoFit/>
          </a:bodyPr>
          <a:lstStyle/>
          <a:p>
            <a:pPr algn="ctr"/>
            <a:r>
              <a:rPr lang="en-GB" sz="3600" b="1" dirty="0">
                <a:solidFill>
                  <a:srgbClr val="FFFFFF"/>
                </a:solidFill>
              </a:rPr>
              <a:t>Plant traits and </a:t>
            </a:r>
            <a:r>
              <a:rPr lang="en-GB" sz="3600" b="1" dirty="0" smtClean="0">
                <a:solidFill>
                  <a:srgbClr val="FFFFFF"/>
                </a:solidFill>
              </a:rPr>
              <a:t>ecosystem </a:t>
            </a:r>
            <a:r>
              <a:rPr lang="en-GB" sz="3600" b="1" dirty="0" err="1" smtClean="0">
                <a:solidFill>
                  <a:srgbClr val="FFFFFF"/>
                </a:solidFill>
              </a:rPr>
              <a:t>modeling</a:t>
            </a:r>
            <a:endParaRPr lang="en-GB" sz="3600" b="1" dirty="0" smtClean="0">
              <a:solidFill>
                <a:srgbClr val="FFFFFF"/>
              </a:solidFill>
            </a:endParaRPr>
          </a:p>
          <a:p>
            <a:pPr algn="ctr"/>
            <a:endParaRPr lang="en-US" sz="3600" b="1" dirty="0" smtClean="0">
              <a:solidFill>
                <a:schemeClr val="bg1"/>
              </a:solidFill>
            </a:endParaRPr>
          </a:p>
          <a:p>
            <a:r>
              <a:rPr lang="en-US" sz="2400" b="1" dirty="0" smtClean="0">
                <a:solidFill>
                  <a:schemeClr val="bg1"/>
                </a:solidFill>
              </a:rPr>
              <a:t>  9</a:t>
            </a:r>
            <a:r>
              <a:rPr lang="en-US" sz="2400" b="1" dirty="0">
                <a:solidFill>
                  <a:schemeClr val="bg1"/>
                </a:solidFill>
              </a:rPr>
              <a:t>:00 –</a:t>
            </a:r>
            <a:r>
              <a:rPr lang="en-US" sz="2400" b="1" dirty="0" smtClean="0">
                <a:solidFill>
                  <a:schemeClr val="bg1"/>
                </a:solidFill>
              </a:rPr>
              <a:t> 10</a:t>
            </a:r>
            <a:r>
              <a:rPr lang="en-US" sz="2400" b="1" dirty="0">
                <a:solidFill>
                  <a:schemeClr val="bg1"/>
                </a:solidFill>
              </a:rPr>
              <a:t>:</a:t>
            </a:r>
            <a:r>
              <a:rPr lang="en-US" sz="2400" b="1" dirty="0" smtClean="0">
                <a:solidFill>
                  <a:schemeClr val="bg1"/>
                </a:solidFill>
              </a:rPr>
              <a:t>30 	 </a:t>
            </a:r>
            <a:r>
              <a:rPr lang="en-US" sz="2400" b="1" dirty="0">
                <a:solidFill>
                  <a:schemeClr val="bg1"/>
                </a:solidFill>
              </a:rPr>
              <a:t>B</a:t>
            </a:r>
            <a:r>
              <a:rPr lang="en-US" sz="2400" b="1" dirty="0" smtClean="0">
                <a:solidFill>
                  <a:schemeClr val="bg1"/>
                </a:solidFill>
              </a:rPr>
              <a:t>iogeochemical cycles modeling &amp; plant traits </a:t>
            </a:r>
            <a:endParaRPr lang="en-US" sz="2200" b="1" dirty="0" smtClean="0">
              <a:solidFill>
                <a:schemeClr val="bg1"/>
              </a:solidFill>
            </a:endParaRPr>
          </a:p>
          <a:p>
            <a:pPr marL="2114550" lvl="4" indent="-285750">
              <a:buFont typeface="Arial"/>
              <a:buChar char="•"/>
            </a:pPr>
            <a:r>
              <a:rPr lang="en-US" sz="2200" dirty="0" smtClean="0">
                <a:solidFill>
                  <a:srgbClr val="A6A6A6"/>
                </a:solidFill>
              </a:rPr>
              <a:t>Introduction to Dynamic Global Vegetation Models   </a:t>
            </a:r>
          </a:p>
          <a:p>
            <a:pPr marL="2114550" lvl="4" indent="-285750">
              <a:buFont typeface="Arial"/>
              <a:buChar char="•"/>
            </a:pPr>
            <a:r>
              <a:rPr lang="en-US" sz="2200" dirty="0" smtClean="0">
                <a:solidFill>
                  <a:srgbClr val="A6A6A6"/>
                </a:solidFill>
              </a:rPr>
              <a:t>Traits </a:t>
            </a:r>
            <a:r>
              <a:rPr lang="en-US" sz="2200" dirty="0">
                <a:solidFill>
                  <a:srgbClr val="A6A6A6"/>
                </a:solidFill>
              </a:rPr>
              <a:t>as characteristics of plants</a:t>
            </a:r>
            <a:endParaRPr lang="en-US" sz="2200" dirty="0" smtClean="0">
              <a:solidFill>
                <a:srgbClr val="A6A6A6"/>
              </a:solidFill>
            </a:endParaRPr>
          </a:p>
          <a:p>
            <a:pPr marL="2114550" lvl="4" indent="-285750">
              <a:buFont typeface="Arial"/>
              <a:buChar char="•"/>
            </a:pPr>
            <a:r>
              <a:rPr lang="en-US" sz="2200" dirty="0" smtClean="0">
                <a:solidFill>
                  <a:srgbClr val="A6A6A6"/>
                </a:solidFill>
              </a:rPr>
              <a:t>Plant traits to improve DGVMs</a:t>
            </a:r>
          </a:p>
          <a:p>
            <a:pPr marL="2114550" lvl="4" indent="-285750">
              <a:buFont typeface="Arial"/>
              <a:buChar char="•"/>
            </a:pPr>
            <a:r>
              <a:rPr lang="en-US" sz="2200" dirty="0" smtClean="0">
                <a:solidFill>
                  <a:schemeClr val="bg1"/>
                </a:solidFill>
              </a:rPr>
              <a:t>Towards a multivariate spectrum of plant form and function</a:t>
            </a:r>
          </a:p>
          <a:p>
            <a:pPr lvl="4"/>
            <a:endParaRPr lang="en-US" sz="2200" dirty="0" smtClean="0">
              <a:solidFill>
                <a:schemeClr val="bg1"/>
              </a:solidFill>
            </a:endParaRPr>
          </a:p>
          <a:p>
            <a:r>
              <a:rPr lang="en-US" sz="2400" b="1" dirty="0" smtClean="0">
                <a:solidFill>
                  <a:schemeClr val="bg1">
                    <a:lumMod val="65000"/>
                  </a:schemeClr>
                </a:solidFill>
              </a:rPr>
              <a:t>11:00 – 12:</a:t>
            </a:r>
            <a:r>
              <a:rPr lang="en-US" sz="2400" b="1" dirty="0">
                <a:solidFill>
                  <a:schemeClr val="bg1">
                    <a:lumMod val="65000"/>
                  </a:schemeClr>
                </a:solidFill>
              </a:rPr>
              <a:t>00 </a:t>
            </a:r>
            <a:r>
              <a:rPr lang="en-US" sz="2400" b="1" dirty="0" smtClean="0">
                <a:solidFill>
                  <a:schemeClr val="bg1">
                    <a:lumMod val="65000"/>
                  </a:schemeClr>
                </a:solidFill>
              </a:rPr>
              <a:t>	Building </a:t>
            </a:r>
            <a:r>
              <a:rPr lang="en-US" sz="2400" b="1" dirty="0">
                <a:solidFill>
                  <a:schemeClr val="bg1">
                    <a:lumMod val="65000"/>
                  </a:schemeClr>
                </a:solidFill>
              </a:rPr>
              <a:t>a simple biogeochemical </a:t>
            </a:r>
            <a:r>
              <a:rPr lang="en-US" sz="2400" b="1" dirty="0" smtClean="0">
                <a:solidFill>
                  <a:schemeClr val="bg1">
                    <a:lumMod val="65000"/>
                  </a:schemeClr>
                </a:solidFill>
              </a:rPr>
              <a:t>model (I)  </a:t>
            </a:r>
          </a:p>
          <a:p>
            <a:endParaRPr lang="en-US" sz="2400" dirty="0">
              <a:solidFill>
                <a:schemeClr val="bg1">
                  <a:lumMod val="65000"/>
                </a:schemeClr>
              </a:solidFill>
            </a:endParaRPr>
          </a:p>
          <a:p>
            <a:r>
              <a:rPr lang="en-US" sz="2400" b="1" dirty="0" smtClean="0">
                <a:solidFill>
                  <a:schemeClr val="bg1">
                    <a:lumMod val="65000"/>
                  </a:schemeClr>
                </a:solidFill>
              </a:rPr>
              <a:t>14:00 – 17:</a:t>
            </a:r>
            <a:r>
              <a:rPr lang="en-US" sz="2400" b="1" dirty="0">
                <a:solidFill>
                  <a:schemeClr val="bg1">
                    <a:lumMod val="65000"/>
                  </a:schemeClr>
                </a:solidFill>
              </a:rPr>
              <a:t>00 </a:t>
            </a:r>
            <a:r>
              <a:rPr lang="en-US" sz="2400" b="1" dirty="0" smtClean="0">
                <a:solidFill>
                  <a:schemeClr val="bg1">
                    <a:lumMod val="65000"/>
                  </a:schemeClr>
                </a:solidFill>
              </a:rPr>
              <a:t>	Building </a:t>
            </a:r>
            <a:r>
              <a:rPr lang="en-US" sz="2400" b="1" dirty="0">
                <a:solidFill>
                  <a:schemeClr val="bg1">
                    <a:lumMod val="65000"/>
                  </a:schemeClr>
                </a:solidFill>
              </a:rPr>
              <a:t>a simple biogeochemical </a:t>
            </a:r>
            <a:r>
              <a:rPr lang="en-US" sz="2400" b="1" dirty="0" smtClean="0">
                <a:solidFill>
                  <a:schemeClr val="bg1">
                    <a:lumMod val="65000"/>
                  </a:schemeClr>
                </a:solidFill>
              </a:rPr>
              <a:t>model (II)</a:t>
            </a:r>
          </a:p>
          <a:p>
            <a:endParaRPr lang="en-US" sz="2400" dirty="0">
              <a:solidFill>
                <a:schemeClr val="bg1">
                  <a:lumMod val="65000"/>
                </a:schemeClr>
              </a:solidFill>
            </a:endParaRPr>
          </a:p>
        </p:txBody>
      </p:sp>
      <p:sp>
        <p:nvSpPr>
          <p:cNvPr id="6" name="Rectangle 29"/>
          <p:cNvSpPr txBox="1">
            <a:spLocks noChangeArrowheads="1"/>
          </p:cNvSpPr>
          <p:nvPr/>
        </p:nvSpPr>
        <p:spPr>
          <a:xfrm>
            <a:off x="0" y="0"/>
            <a:ext cx="9144000" cy="155364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 </a:t>
            </a:r>
            <a:r>
              <a:rPr lang="en-GB" sz="5700" b="1" dirty="0">
                <a:solidFill>
                  <a:schemeClr val="bg1"/>
                </a:solidFill>
              </a:rPr>
              <a:t>Terrestrial </a:t>
            </a:r>
            <a:r>
              <a:rPr lang="en-GB" sz="5700" b="1" dirty="0" smtClean="0">
                <a:solidFill>
                  <a:schemeClr val="bg1"/>
                </a:solidFill>
              </a:rPr>
              <a:t>Biosphere</a:t>
            </a:r>
          </a:p>
        </p:txBody>
      </p:sp>
    </p:spTree>
    <p:extLst>
      <p:ext uri="{BB962C8B-B14F-4D97-AF65-F5344CB8AC3E}">
        <p14:creationId xmlns:p14="http://schemas.microsoft.com/office/powerpoint/2010/main" val="26839012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71327"/>
            <a:ext cx="9144000" cy="707886"/>
          </a:xfrm>
          <a:prstGeom prst="rect">
            <a:avLst/>
          </a:prstGeom>
          <a:noFill/>
        </p:spPr>
        <p:txBody>
          <a:bodyPr wrap="square" rtlCol="0">
            <a:spAutoFit/>
          </a:bodyPr>
          <a:lstStyle/>
          <a:p>
            <a:pPr algn="ctr"/>
            <a:r>
              <a:rPr lang="en-US" sz="4000" b="1" dirty="0" smtClean="0"/>
              <a:t>Traits don’t vary independently</a:t>
            </a:r>
            <a:endParaRPr lang="en-US" sz="4000" b="1" dirty="0"/>
          </a:p>
        </p:txBody>
      </p:sp>
      <p:pic>
        <p:nvPicPr>
          <p:cNvPr id="2" name="Picture 1"/>
          <p:cNvPicPr>
            <a:picLocks noChangeAspect="1"/>
          </p:cNvPicPr>
          <p:nvPr/>
        </p:nvPicPr>
        <p:blipFill>
          <a:blip r:embed="rId2"/>
          <a:stretch>
            <a:fillRect/>
          </a:stretch>
        </p:blipFill>
        <p:spPr>
          <a:xfrm>
            <a:off x="463230" y="975975"/>
            <a:ext cx="8196960" cy="5609455"/>
          </a:xfrm>
          <a:prstGeom prst="rect">
            <a:avLst/>
          </a:prstGeom>
        </p:spPr>
      </p:pic>
      <p:sp>
        <p:nvSpPr>
          <p:cNvPr id="6" name="TextBox 5"/>
          <p:cNvSpPr txBox="1"/>
          <p:nvPr/>
        </p:nvSpPr>
        <p:spPr>
          <a:xfrm>
            <a:off x="7514715" y="6488668"/>
            <a:ext cx="1629285" cy="369332"/>
          </a:xfrm>
          <a:prstGeom prst="rect">
            <a:avLst/>
          </a:prstGeom>
          <a:solidFill>
            <a:schemeClr val="bg1"/>
          </a:solidFill>
        </p:spPr>
        <p:txBody>
          <a:bodyPr wrap="none" rtlCol="0">
            <a:spAutoFit/>
          </a:bodyPr>
          <a:lstStyle/>
          <a:p>
            <a:r>
              <a:rPr lang="en-US" dirty="0" err="1" smtClean="0"/>
              <a:t>Joswig</a:t>
            </a:r>
            <a:r>
              <a:rPr lang="en-US" dirty="0" smtClean="0"/>
              <a:t>, in prep.</a:t>
            </a:r>
            <a:endParaRPr lang="en-US" dirty="0"/>
          </a:p>
        </p:txBody>
      </p:sp>
    </p:spTree>
    <p:extLst>
      <p:ext uri="{BB962C8B-B14F-4D97-AF65-F5344CB8AC3E}">
        <p14:creationId xmlns:p14="http://schemas.microsoft.com/office/powerpoint/2010/main" val="258061568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96287"/>
          </a:xfrm>
          <a:solidFill>
            <a:schemeClr val="accent3">
              <a:lumMod val="20000"/>
              <a:lumOff val="80000"/>
            </a:schemeClr>
          </a:solidFill>
        </p:spPr>
        <p:txBody>
          <a:bodyPr>
            <a:normAutofit/>
          </a:bodyPr>
          <a:lstStyle/>
          <a:p>
            <a:r>
              <a:rPr lang="en-GB" sz="4000" b="1" dirty="0" err="1" smtClean="0"/>
              <a:t>Covariation</a:t>
            </a:r>
            <a:r>
              <a:rPr lang="en-GB" sz="4000" b="1" dirty="0" smtClean="0"/>
              <a:t> of leaf N and LMA </a:t>
            </a:r>
            <a:endParaRPr lang="en-GB" sz="4000" b="1" dirty="0"/>
          </a:p>
        </p:txBody>
      </p:sp>
      <p:pic>
        <p:nvPicPr>
          <p:cNvPr id="4" name="Picture 3" descr="Bodegom_2012_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750" y="1955371"/>
            <a:ext cx="6108700" cy="4508500"/>
          </a:xfrm>
          <a:prstGeom prst="rect">
            <a:avLst/>
          </a:prstGeom>
        </p:spPr>
      </p:pic>
      <p:sp>
        <p:nvSpPr>
          <p:cNvPr id="3" name="TextBox 2"/>
          <p:cNvSpPr txBox="1"/>
          <p:nvPr/>
        </p:nvSpPr>
        <p:spPr>
          <a:xfrm>
            <a:off x="6791047" y="6550223"/>
            <a:ext cx="2399315" cy="307777"/>
          </a:xfrm>
          <a:prstGeom prst="rect">
            <a:avLst/>
          </a:prstGeom>
          <a:noFill/>
        </p:spPr>
        <p:txBody>
          <a:bodyPr wrap="none" rtlCol="0">
            <a:spAutoFit/>
          </a:bodyPr>
          <a:lstStyle/>
          <a:p>
            <a:r>
              <a:rPr lang="en-GB" sz="1400" i="1" dirty="0" smtClean="0"/>
              <a:t>Van </a:t>
            </a:r>
            <a:r>
              <a:rPr lang="en-GB" sz="1400" i="1" dirty="0" err="1" smtClean="0"/>
              <a:t>Bodegom</a:t>
            </a:r>
            <a:r>
              <a:rPr lang="en-GB" sz="1400" i="1" dirty="0" smtClean="0"/>
              <a:t> et al. 2012 GEB</a:t>
            </a:r>
            <a:endParaRPr lang="en-GB" sz="1400" i="1" dirty="0"/>
          </a:p>
        </p:txBody>
      </p:sp>
    </p:spTree>
    <p:extLst>
      <p:ext uri="{BB962C8B-B14F-4D97-AF65-F5344CB8AC3E}">
        <p14:creationId xmlns:p14="http://schemas.microsoft.com/office/powerpoint/2010/main" val="280662597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2114668"/>
          </a:xfrm>
          <a:solidFill>
            <a:schemeClr val="accent3">
              <a:lumMod val="20000"/>
              <a:lumOff val="80000"/>
            </a:schemeClr>
          </a:solidFill>
        </p:spPr>
        <p:txBody>
          <a:bodyPr>
            <a:normAutofit/>
          </a:bodyPr>
          <a:lstStyle/>
          <a:p>
            <a:r>
              <a:rPr lang="en-US" b="1" dirty="0" smtClean="0"/>
              <a:t>Towards a multivariate spectrum of plant form and function</a:t>
            </a:r>
            <a:endParaRPr lang="en-US" b="1" dirty="0"/>
          </a:p>
        </p:txBody>
      </p:sp>
      <p:sp>
        <p:nvSpPr>
          <p:cNvPr id="3" name="Content Placeholder 2"/>
          <p:cNvSpPr>
            <a:spLocks noGrp="1"/>
          </p:cNvSpPr>
          <p:nvPr>
            <p:ph idx="1"/>
          </p:nvPr>
        </p:nvSpPr>
        <p:spPr>
          <a:xfrm>
            <a:off x="108857" y="2436637"/>
            <a:ext cx="9035143" cy="2933650"/>
          </a:xfrm>
        </p:spPr>
        <p:txBody>
          <a:bodyPr>
            <a:normAutofit/>
          </a:bodyPr>
          <a:lstStyle/>
          <a:p>
            <a:pPr>
              <a:lnSpc>
                <a:spcPct val="150000"/>
              </a:lnSpc>
            </a:pPr>
            <a:r>
              <a:rPr lang="en-US" sz="2400" dirty="0" smtClean="0"/>
              <a:t>Leaf economic spectrum (Wright et al. 2004)</a:t>
            </a:r>
          </a:p>
          <a:p>
            <a:pPr>
              <a:lnSpc>
                <a:spcPct val="150000"/>
              </a:lnSpc>
            </a:pPr>
            <a:r>
              <a:rPr lang="en-US" sz="2400" dirty="0" smtClean="0"/>
              <a:t>Wood economic spectrum (</a:t>
            </a:r>
            <a:r>
              <a:rPr lang="en-US" sz="2400" dirty="0" err="1" smtClean="0"/>
              <a:t>Chave</a:t>
            </a:r>
            <a:r>
              <a:rPr lang="en-US" sz="2400" dirty="0" smtClean="0"/>
              <a:t> 2009)</a:t>
            </a:r>
          </a:p>
          <a:p>
            <a:pPr>
              <a:lnSpc>
                <a:spcPct val="150000"/>
              </a:lnSpc>
            </a:pPr>
            <a:r>
              <a:rPr lang="en-US" sz="2400" dirty="0" smtClean="0"/>
              <a:t>Coordination of leaf and woody litter decomposition (</a:t>
            </a:r>
            <a:r>
              <a:rPr lang="en-US" sz="2400" dirty="0" err="1" smtClean="0"/>
              <a:t>Pietsch</a:t>
            </a:r>
            <a:r>
              <a:rPr lang="en-US" sz="2400" dirty="0" smtClean="0"/>
              <a:t> 2012)</a:t>
            </a:r>
          </a:p>
          <a:p>
            <a:pPr>
              <a:lnSpc>
                <a:spcPct val="150000"/>
              </a:lnSpc>
            </a:pPr>
            <a:r>
              <a:rPr lang="en-US" sz="2400" dirty="0" smtClean="0"/>
              <a:t>A world</a:t>
            </a:r>
            <a:r>
              <a:rPr lang="en-US" sz="2400" dirty="0"/>
              <a:t>-wide </a:t>
            </a:r>
            <a:r>
              <a:rPr lang="en-US" sz="2400" b="1" dirty="0"/>
              <a:t>‘</a:t>
            </a:r>
            <a:r>
              <a:rPr lang="en-US" sz="2400" dirty="0"/>
              <a:t>fast</a:t>
            </a:r>
            <a:r>
              <a:rPr lang="en-US" sz="2400" b="1" dirty="0"/>
              <a:t>–</a:t>
            </a:r>
            <a:r>
              <a:rPr lang="en-US" sz="2400" dirty="0"/>
              <a:t>slow</a:t>
            </a:r>
            <a:r>
              <a:rPr lang="en-US" sz="2400" b="1" dirty="0"/>
              <a:t>’ </a:t>
            </a:r>
            <a:r>
              <a:rPr lang="en-US" sz="2400" dirty="0"/>
              <a:t>plant economics </a:t>
            </a:r>
            <a:r>
              <a:rPr lang="en-US" sz="2400" dirty="0" smtClean="0"/>
              <a:t>spectrum (Reich 2014)</a:t>
            </a:r>
          </a:p>
        </p:txBody>
      </p:sp>
      <p:sp>
        <p:nvSpPr>
          <p:cNvPr id="4" name="TextBox 3"/>
          <p:cNvSpPr txBox="1"/>
          <p:nvPr/>
        </p:nvSpPr>
        <p:spPr>
          <a:xfrm>
            <a:off x="108857" y="5370287"/>
            <a:ext cx="8950475" cy="584776"/>
          </a:xfrm>
          <a:prstGeom prst="rect">
            <a:avLst/>
          </a:prstGeom>
          <a:noFill/>
        </p:spPr>
        <p:txBody>
          <a:bodyPr wrap="square" rtlCol="0">
            <a:spAutoFit/>
          </a:bodyPr>
          <a:lstStyle/>
          <a:p>
            <a:pPr algn="ctr"/>
            <a:r>
              <a:rPr lang="en-US" sz="3200" b="1" dirty="0">
                <a:solidFill>
                  <a:srgbClr val="FF0000"/>
                </a:solidFill>
              </a:rPr>
              <a:t>&gt;&gt;</a:t>
            </a:r>
            <a:r>
              <a:rPr lang="en-US" sz="3200" b="1" dirty="0" smtClean="0">
                <a:solidFill>
                  <a:srgbClr val="FF0000"/>
                </a:solidFill>
              </a:rPr>
              <a:t>&gt; </a:t>
            </a:r>
            <a:r>
              <a:rPr lang="en-US" sz="3200" b="1" dirty="0">
                <a:solidFill>
                  <a:srgbClr val="FF0000"/>
                </a:solidFill>
              </a:rPr>
              <a:t>no </a:t>
            </a:r>
            <a:r>
              <a:rPr lang="en-US" sz="3200" b="1" dirty="0" smtClean="0">
                <a:solidFill>
                  <a:srgbClr val="FF0000"/>
                </a:solidFill>
              </a:rPr>
              <a:t>multivariate global analysis </a:t>
            </a:r>
            <a:r>
              <a:rPr lang="en-US" sz="3200" b="1" dirty="0">
                <a:solidFill>
                  <a:srgbClr val="FF0000"/>
                </a:solidFill>
              </a:rPr>
              <a:t>so far!!</a:t>
            </a:r>
            <a:r>
              <a:rPr lang="en-US" sz="3200" b="1" dirty="0" smtClean="0">
                <a:solidFill>
                  <a:srgbClr val="FF0000"/>
                </a:solidFill>
              </a:rPr>
              <a:t>!</a:t>
            </a:r>
            <a:endParaRPr lang="en-US" sz="3200" b="1" dirty="0">
              <a:solidFill>
                <a:srgbClr val="FF0000"/>
              </a:solidFill>
            </a:endParaRPr>
          </a:p>
        </p:txBody>
      </p:sp>
    </p:spTree>
    <p:extLst>
      <p:ext uri="{BB962C8B-B14F-4D97-AF65-F5344CB8AC3E}">
        <p14:creationId xmlns:p14="http://schemas.microsoft.com/office/powerpoint/2010/main" val="14773048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178"/>
            <a:ext cx="9144000" cy="1143000"/>
          </a:xfrm>
        </p:spPr>
        <p:txBody>
          <a:bodyPr>
            <a:normAutofit/>
          </a:bodyPr>
          <a:lstStyle/>
          <a:p>
            <a:r>
              <a:rPr lang="en-US" sz="4000" b="1" dirty="0" smtClean="0"/>
              <a:t>TRY - a sparse trait matrix</a:t>
            </a:r>
            <a:endParaRPr lang="en-US" sz="4000" b="1" dirty="0"/>
          </a:p>
        </p:txBody>
      </p:sp>
      <p:sp>
        <p:nvSpPr>
          <p:cNvPr id="5" name="Content Placeholder 4"/>
          <p:cNvSpPr txBox="1">
            <a:spLocks noGrp="1"/>
          </p:cNvSpPr>
          <p:nvPr>
            <p:ph idx="1"/>
          </p:nvPr>
        </p:nvSpPr>
        <p:spPr>
          <a:xfrm>
            <a:off x="1" y="1413256"/>
            <a:ext cx="9143999" cy="400110"/>
          </a:xfrm>
          <a:prstGeom prst="rect">
            <a:avLst/>
          </a:prstGeom>
          <a:noFill/>
        </p:spPr>
        <p:txBody>
          <a:bodyPr wrap="square" rtlCol="0">
            <a:spAutoFit/>
          </a:bodyPr>
          <a:lstStyle/>
          <a:p>
            <a:pPr marL="0" indent="0" algn="ctr">
              <a:buNone/>
            </a:pPr>
            <a:r>
              <a:rPr lang="en-US" sz="2000" dirty="0" smtClean="0"/>
              <a:t>4.7 </a:t>
            </a:r>
            <a:r>
              <a:rPr lang="en-US" sz="2000" dirty="0"/>
              <a:t>million measurements </a:t>
            </a:r>
            <a:r>
              <a:rPr lang="en-US" sz="2000" dirty="0" smtClean="0"/>
              <a:t> on 1000 </a:t>
            </a:r>
            <a:r>
              <a:rPr lang="en-US" sz="2000" dirty="0" smtClean="0">
                <a:latin typeface="+mn-lt"/>
              </a:rPr>
              <a:t>traits × 2 million individuals  (coverage 0.24 % )</a:t>
            </a:r>
          </a:p>
        </p:txBody>
      </p:sp>
      <p:grpSp>
        <p:nvGrpSpPr>
          <p:cNvPr id="3" name="Group 8"/>
          <p:cNvGrpSpPr/>
          <p:nvPr/>
        </p:nvGrpSpPr>
        <p:grpSpPr>
          <a:xfrm>
            <a:off x="869497" y="1716288"/>
            <a:ext cx="6818672" cy="5274724"/>
            <a:chOff x="1600200" y="2667000"/>
            <a:chExt cx="5270775" cy="3956541"/>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2667000"/>
              <a:ext cx="5270775" cy="39565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1279469" y="4511731"/>
              <a:ext cx="1223262" cy="276999"/>
            </a:xfrm>
            <a:prstGeom prst="rect">
              <a:avLst/>
            </a:prstGeom>
            <a:solidFill>
              <a:schemeClr val="bg1"/>
            </a:solidFill>
          </p:spPr>
          <p:txBody>
            <a:bodyPr wrap="none" rtlCol="0">
              <a:spAutoFit/>
            </a:bodyPr>
            <a:lstStyle/>
            <a:p>
              <a:r>
                <a:rPr lang="en-US" sz="1200" dirty="0" smtClean="0">
                  <a:latin typeface="+mn-lt"/>
                </a:rPr>
                <a:t>Individual plants</a:t>
              </a:r>
              <a:endParaRPr lang="en-US" sz="1200" dirty="0">
                <a:latin typeface="+mn-lt"/>
              </a:endParaRPr>
            </a:p>
          </p:txBody>
        </p:sp>
      </p:grpSp>
    </p:spTree>
    <p:extLst>
      <p:ext uri="{BB962C8B-B14F-4D97-AF65-F5344CB8AC3E}">
        <p14:creationId xmlns:p14="http://schemas.microsoft.com/office/powerpoint/2010/main" val="337059306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120218"/>
            <a:ext cx="9144000" cy="1403782"/>
          </a:xfrm>
        </p:spPr>
        <p:txBody>
          <a:bodyPr>
            <a:noAutofit/>
          </a:bodyPr>
          <a:lstStyle/>
          <a:p>
            <a:pPr eaLnBrk="1" hangingPunct="1">
              <a:defRPr/>
            </a:pPr>
            <a:r>
              <a:rPr lang="en-GB" sz="3600" b="1" dirty="0" smtClean="0">
                <a:ea typeface="Arial Rounded MT Bold" charset="0"/>
                <a:cs typeface="Arial Rounded MT Bold" charset="0"/>
              </a:rPr>
              <a:t>Each additional trait reduces the number of species with complete coverage by 50% </a:t>
            </a:r>
          </a:p>
        </p:txBody>
      </p:sp>
      <p:sp>
        <p:nvSpPr>
          <p:cNvPr id="3" name="Content Placeholder 2"/>
          <p:cNvSpPr>
            <a:spLocks noGrp="1"/>
          </p:cNvSpPr>
          <p:nvPr>
            <p:ph idx="1"/>
          </p:nvPr>
        </p:nvSpPr>
        <p:spPr>
          <a:xfrm>
            <a:off x="835033" y="2060278"/>
            <a:ext cx="2782205" cy="558204"/>
          </a:xfrm>
          <a:solidFill>
            <a:schemeClr val="tx2">
              <a:lumMod val="60000"/>
              <a:lumOff val="40000"/>
              <a:alpha val="5000"/>
            </a:schemeClr>
          </a:solidFill>
          <a:ln>
            <a:solidFill>
              <a:schemeClr val="tx2">
                <a:lumMod val="60000"/>
                <a:lumOff val="40000"/>
              </a:schemeClr>
            </a:solidFill>
          </a:ln>
          <a:effectLst/>
        </p:spPr>
        <p:txBody>
          <a:bodyPr>
            <a:normAutofit fontScale="85000" lnSpcReduction="10000"/>
          </a:bodyPr>
          <a:lstStyle/>
          <a:p>
            <a:pPr eaLnBrk="1" hangingPunct="1">
              <a:buFontTx/>
              <a:buNone/>
            </a:pPr>
            <a:r>
              <a:rPr lang="en-GB" sz="3000" dirty="0">
                <a:latin typeface="Arial" charset="0"/>
                <a:ea typeface="ＭＳ Ｐゴシック" charset="0"/>
                <a:cs typeface="ＭＳ Ｐゴシック" charset="0"/>
              </a:rPr>
              <a:t>n=</a:t>
            </a:r>
            <a:r>
              <a:rPr lang="en-GB" sz="3000" dirty="0" err="1">
                <a:latin typeface="Arial" charset="0"/>
                <a:ea typeface="ＭＳ Ｐゴシック" charset="0"/>
                <a:cs typeface="ＭＳ Ｐゴシック" charset="0"/>
              </a:rPr>
              <a:t>n</a:t>
            </a:r>
            <a:r>
              <a:rPr lang="en-GB" sz="3000" baseline="-25000" dirty="0" err="1">
                <a:latin typeface="Arial" charset="0"/>
                <a:ea typeface="ＭＳ Ｐゴシック" charset="0"/>
                <a:cs typeface="ＭＳ Ｐゴシック" charset="0"/>
              </a:rPr>
              <a:t>max</a:t>
            </a:r>
            <a:r>
              <a:rPr lang="en-GB" sz="3000" dirty="0">
                <a:latin typeface="Arial" charset="0"/>
                <a:ea typeface="ＭＳ Ｐゴシック" charset="0"/>
                <a:cs typeface="ＭＳ Ｐゴシック" charset="0"/>
              </a:rPr>
              <a:t>*(</a:t>
            </a:r>
            <a:r>
              <a:rPr lang="en-GB" sz="3000" dirty="0" err="1">
                <a:latin typeface="Arial" charset="0"/>
                <a:ea typeface="ＭＳ Ｐゴシック" charset="0"/>
                <a:cs typeface="ＭＳ Ｐゴシック" charset="0"/>
              </a:rPr>
              <a:t>f</a:t>
            </a:r>
            <a:r>
              <a:rPr lang="en-GB" sz="3000" baseline="-25000" dirty="0" err="1">
                <a:latin typeface="Arial" charset="0"/>
                <a:ea typeface="ＭＳ Ｐゴシック" charset="0"/>
                <a:cs typeface="ＭＳ Ｐゴシック" charset="0"/>
              </a:rPr>
              <a:t>joint</a:t>
            </a:r>
            <a:r>
              <a:rPr lang="en-GB" sz="3000" dirty="0">
                <a:latin typeface="Arial" charset="0"/>
                <a:ea typeface="ＭＳ Ｐゴシック" charset="0"/>
                <a:cs typeface="ＭＳ Ｐゴシック" charset="0"/>
              </a:rPr>
              <a:t>)</a:t>
            </a:r>
            <a:r>
              <a:rPr lang="en-GB" sz="3000" baseline="30000" dirty="0" err="1">
                <a:latin typeface="Arial" charset="0"/>
                <a:ea typeface="ＭＳ Ｐゴシック" charset="0"/>
                <a:cs typeface="ＭＳ Ｐゴシック" charset="0"/>
              </a:rPr>
              <a:t>ntraits</a:t>
            </a:r>
            <a:endParaRPr lang="en-GB" sz="3000" baseline="30000" dirty="0">
              <a:latin typeface="Arial" charset="0"/>
              <a:ea typeface="ＭＳ Ｐゴシック" charset="0"/>
              <a:cs typeface="ＭＳ Ｐゴシック" charset="0"/>
            </a:endParaRPr>
          </a:p>
        </p:txBody>
      </p:sp>
      <p:sp>
        <p:nvSpPr>
          <p:cNvPr id="89092" name="TextBox 4"/>
          <p:cNvSpPr txBox="1">
            <a:spLocks noChangeArrowheads="1"/>
          </p:cNvSpPr>
          <p:nvPr/>
        </p:nvSpPr>
        <p:spPr bwMode="auto">
          <a:xfrm>
            <a:off x="4146574" y="1660787"/>
            <a:ext cx="49275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GB" sz="2000" dirty="0">
                <a:latin typeface="Calibri" charset="0"/>
              </a:rPr>
              <a:t>n: number of </a:t>
            </a:r>
            <a:r>
              <a:rPr lang="en-GB" sz="2000" dirty="0" smtClean="0">
                <a:latin typeface="Calibri" charset="0"/>
              </a:rPr>
              <a:t>species with complete coverage</a:t>
            </a:r>
            <a:endParaRPr lang="en-GB" sz="2000" dirty="0">
              <a:latin typeface="Calibri" charset="0"/>
            </a:endParaRPr>
          </a:p>
          <a:p>
            <a:r>
              <a:rPr lang="en-GB" sz="2000" dirty="0" err="1">
                <a:latin typeface="Calibri" charset="0"/>
              </a:rPr>
              <a:t>n</a:t>
            </a:r>
            <a:r>
              <a:rPr lang="en-GB" sz="2000" baseline="-25000" dirty="0" err="1">
                <a:latin typeface="Calibri" charset="0"/>
              </a:rPr>
              <a:t>max</a:t>
            </a:r>
            <a:r>
              <a:rPr lang="en-GB" sz="2000" dirty="0">
                <a:latin typeface="Calibri" charset="0"/>
              </a:rPr>
              <a:t>: maximum number of species</a:t>
            </a:r>
          </a:p>
          <a:p>
            <a:r>
              <a:rPr lang="en-GB" sz="2000" dirty="0" err="1">
                <a:latin typeface="Calibri" charset="0"/>
              </a:rPr>
              <a:t>f</a:t>
            </a:r>
            <a:r>
              <a:rPr lang="en-GB" sz="2000" baseline="-25000" dirty="0" err="1">
                <a:latin typeface="Calibri" charset="0"/>
              </a:rPr>
              <a:t>joint</a:t>
            </a:r>
            <a:r>
              <a:rPr lang="en-GB" sz="2000" dirty="0">
                <a:latin typeface="Calibri" charset="0"/>
              </a:rPr>
              <a:t>:</a:t>
            </a:r>
            <a:r>
              <a:rPr lang="en-GB" sz="2000" baseline="-25000" dirty="0">
                <a:latin typeface="Calibri" charset="0"/>
              </a:rPr>
              <a:t> </a:t>
            </a:r>
            <a:r>
              <a:rPr lang="en-GB" sz="2000" dirty="0">
                <a:latin typeface="Calibri" charset="0"/>
              </a:rPr>
              <a:t>average fraction of joint species</a:t>
            </a:r>
          </a:p>
          <a:p>
            <a:r>
              <a:rPr lang="en-GB" sz="2000" dirty="0" err="1">
                <a:latin typeface="Calibri" charset="0"/>
              </a:rPr>
              <a:t>ntraits</a:t>
            </a:r>
            <a:r>
              <a:rPr lang="en-GB" sz="2000" dirty="0">
                <a:latin typeface="Calibri" charset="0"/>
              </a:rPr>
              <a:t>: number of traits</a:t>
            </a:r>
          </a:p>
        </p:txBody>
      </p:sp>
      <p:grpSp>
        <p:nvGrpSpPr>
          <p:cNvPr id="89093" name="Group 7"/>
          <p:cNvGrpSpPr>
            <a:grpSpLocks/>
          </p:cNvGrpSpPr>
          <p:nvPr/>
        </p:nvGrpSpPr>
        <p:grpSpPr bwMode="auto">
          <a:xfrm>
            <a:off x="1290638" y="3137990"/>
            <a:ext cx="6329362" cy="3762375"/>
            <a:chOff x="1290969" y="3095625"/>
            <a:chExt cx="6329032" cy="3762375"/>
          </a:xfrm>
        </p:grpSpPr>
        <p:graphicFrame>
          <p:nvGraphicFramePr>
            <p:cNvPr id="7" name="Chart 6"/>
            <p:cNvGraphicFramePr/>
            <p:nvPr/>
          </p:nvGraphicFramePr>
          <p:xfrm>
            <a:off x="1290969" y="3095625"/>
            <a:ext cx="6329032" cy="3762375"/>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2"/>
            <p:cNvSpPr txBox="1">
              <a:spLocks/>
            </p:cNvSpPr>
            <p:nvPr/>
          </p:nvSpPr>
          <p:spPr>
            <a:xfrm>
              <a:off x="4456279" y="3324225"/>
              <a:ext cx="2154125" cy="593725"/>
            </a:xfrm>
            <a:prstGeom prst="rect">
              <a:avLst/>
            </a:prstGeom>
            <a:noFill/>
            <a:ln>
              <a:noFill/>
            </a:ln>
            <a:effectLst/>
          </p:spPr>
          <p:txBody>
            <a:bodyPr>
              <a:normAutofit/>
            </a:bodyPr>
            <a:lstStyle>
              <a:lvl1pPr marL="342900" indent="-342900" defTabSz="457200">
                <a:defRPr sz="2400">
                  <a:solidFill>
                    <a:schemeClr val="tx1"/>
                  </a:solidFill>
                  <a:latin typeface="Arial" charset="0"/>
                  <a:ea typeface="ＭＳ Ｐゴシック" charset="0"/>
                  <a:cs typeface="ＭＳ Ｐゴシック" charset="0"/>
                </a:defRPr>
              </a:lvl1pPr>
              <a:lvl2pPr marL="37931725" indent="-37474525" defTabSz="457200">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Arial" charset="0"/>
                <a:buNone/>
              </a:pPr>
              <a:r>
                <a:rPr lang="en-GB" sz="2000"/>
                <a:t>n=n</a:t>
              </a:r>
              <a:r>
                <a:rPr lang="en-GB" sz="2000" baseline="-25000"/>
                <a:t>max</a:t>
              </a:r>
              <a:r>
                <a:rPr lang="en-GB" sz="2000"/>
                <a:t>*(f</a:t>
              </a:r>
              <a:r>
                <a:rPr lang="en-GB" sz="2000" baseline="-25000"/>
                <a:t>joint</a:t>
              </a:r>
              <a:r>
                <a:rPr lang="en-GB" sz="2000"/>
                <a:t>)</a:t>
              </a:r>
              <a:r>
                <a:rPr lang="en-GB" sz="2000" baseline="30000"/>
                <a:t>ntraits</a:t>
              </a:r>
            </a:p>
          </p:txBody>
        </p:sp>
      </p:grpSp>
      <p:sp>
        <p:nvSpPr>
          <p:cNvPr id="9" name="TextBox 8"/>
          <p:cNvSpPr txBox="1"/>
          <p:nvPr/>
        </p:nvSpPr>
        <p:spPr>
          <a:xfrm>
            <a:off x="5693228" y="6526051"/>
            <a:ext cx="3450772" cy="307777"/>
          </a:xfrm>
          <a:prstGeom prst="rect">
            <a:avLst/>
          </a:prstGeom>
          <a:noFill/>
        </p:spPr>
        <p:txBody>
          <a:bodyPr wrap="none" rtlCol="0">
            <a:spAutoFit/>
          </a:bodyPr>
          <a:lstStyle/>
          <a:p>
            <a:r>
              <a:rPr lang="en-US" sz="1400" i="1" dirty="0" smtClean="0">
                <a:solidFill>
                  <a:schemeClr val="tx1">
                    <a:lumMod val="50000"/>
                    <a:lumOff val="50000"/>
                  </a:schemeClr>
                </a:solidFill>
              </a:rPr>
              <a:t>J. Kattge et al. (2011) Global Change Biology</a:t>
            </a:r>
            <a:endParaRPr lang="en-US" sz="1400" i="1" dirty="0">
              <a:solidFill>
                <a:schemeClr val="tx1">
                  <a:lumMod val="50000"/>
                  <a:lumOff val="50000"/>
                </a:schemeClr>
              </a:solidFill>
              <a:latin typeface="+mn-lt"/>
            </a:endParaRPr>
          </a:p>
        </p:txBody>
      </p:sp>
    </p:spTree>
    <p:extLst>
      <p:ext uri="{BB962C8B-B14F-4D97-AF65-F5344CB8AC3E}">
        <p14:creationId xmlns:p14="http://schemas.microsoft.com/office/powerpoint/2010/main" val="284624957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5501" y="749831"/>
            <a:ext cx="9144000" cy="1143000"/>
          </a:xfrm>
        </p:spPr>
        <p:txBody>
          <a:bodyPr>
            <a:normAutofit fontScale="90000"/>
          </a:bodyPr>
          <a:lstStyle/>
          <a:p>
            <a:r>
              <a:rPr lang="en-US" b="1" dirty="0" smtClean="0"/>
              <a:t> </a:t>
            </a:r>
            <a:r>
              <a:rPr lang="en-US" b="1" dirty="0"/>
              <a:t>G</a:t>
            </a:r>
            <a:r>
              <a:rPr lang="en-US" b="1" dirty="0" smtClean="0"/>
              <a:t>ap-filling:</a:t>
            </a:r>
            <a:br>
              <a:rPr lang="en-US" b="1" dirty="0" smtClean="0"/>
            </a:br>
            <a:r>
              <a:rPr lang="en-US" b="1" dirty="0" smtClean="0"/>
              <a:t>probabilistic matrix factorization</a:t>
            </a:r>
            <a:br>
              <a:rPr lang="en-US" b="1" dirty="0" smtClean="0"/>
            </a:br>
            <a:r>
              <a:rPr lang="en-US" sz="900" b="1" dirty="0" smtClean="0"/>
              <a:t>  </a:t>
            </a:r>
            <a:r>
              <a:rPr lang="en-US" sz="400" b="1" dirty="0"/>
              <a:t/>
            </a:r>
            <a:br>
              <a:rPr lang="en-US" sz="400" b="1" dirty="0"/>
            </a:br>
            <a:r>
              <a:rPr lang="en-US" sz="400" b="1" dirty="0" smtClean="0"/>
              <a:t/>
            </a:r>
            <a:br>
              <a:rPr lang="en-US" sz="400" b="1" dirty="0" smtClean="0"/>
            </a:br>
            <a:r>
              <a:rPr lang="en-US" sz="1800" i="1" dirty="0" smtClean="0">
                <a:latin typeface="Times New Roman"/>
                <a:cs typeface="Times New Roman"/>
              </a:rPr>
              <a:t>a </a:t>
            </a:r>
            <a:r>
              <a:rPr lang="en-US" sz="1800" i="1" dirty="0">
                <a:latin typeface="Times New Roman"/>
                <a:cs typeface="Times New Roman"/>
              </a:rPr>
              <a:t>cooperation </a:t>
            </a:r>
            <a:r>
              <a:rPr lang="en-US" sz="1800" i="1" dirty="0" smtClean="0">
                <a:latin typeface="Times New Roman"/>
                <a:cs typeface="Times New Roman"/>
              </a:rPr>
              <a:t>of the MPI-BGC with the Institute </a:t>
            </a:r>
            <a:r>
              <a:rPr lang="en-US" sz="1800" i="1" dirty="0">
                <a:latin typeface="Times New Roman"/>
                <a:cs typeface="Times New Roman"/>
              </a:rPr>
              <a:t>on the </a:t>
            </a:r>
            <a:r>
              <a:rPr lang="en-US" sz="1800" i="1" dirty="0" smtClean="0">
                <a:latin typeface="Times New Roman"/>
                <a:cs typeface="Times New Roman"/>
              </a:rPr>
              <a:t>Environment and the Department of Computer Science and Engineering at the </a:t>
            </a:r>
            <a:r>
              <a:rPr lang="en-US" sz="1800" i="1" dirty="0">
                <a:latin typeface="Times New Roman"/>
                <a:cs typeface="Times New Roman"/>
              </a:rPr>
              <a:t>University of Minnesota</a:t>
            </a:r>
            <a:r>
              <a:rPr lang="en-US" sz="1800" i="1" dirty="0" smtClean="0">
                <a:latin typeface="Times New Roman"/>
                <a:cs typeface="Times New Roman"/>
              </a:rPr>
              <a:t> </a:t>
            </a:r>
            <a:r>
              <a:rPr lang="en-US" sz="2200" i="1" dirty="0"/>
              <a:t/>
            </a:r>
            <a:br>
              <a:rPr lang="en-US" sz="2200" i="1" dirty="0"/>
            </a:br>
            <a:endParaRPr lang="en-US" sz="2200" b="1" i="1" dirty="0" smtClean="0"/>
          </a:p>
        </p:txBody>
      </p:sp>
      <p:sp>
        <p:nvSpPr>
          <p:cNvPr id="46" name="TextBox 45"/>
          <p:cNvSpPr txBox="1"/>
          <p:nvPr/>
        </p:nvSpPr>
        <p:spPr>
          <a:xfrm>
            <a:off x="5948870" y="6530472"/>
            <a:ext cx="3195130" cy="307777"/>
          </a:xfrm>
          <a:prstGeom prst="rect">
            <a:avLst/>
          </a:prstGeom>
          <a:noFill/>
        </p:spPr>
        <p:txBody>
          <a:bodyPr wrap="none" rtlCol="0">
            <a:spAutoFit/>
          </a:bodyPr>
          <a:lstStyle/>
          <a:p>
            <a:r>
              <a:rPr lang="en-US" sz="1400" i="1" dirty="0" smtClean="0">
                <a:solidFill>
                  <a:schemeClr val="tx1">
                    <a:lumMod val="50000"/>
                    <a:lumOff val="50000"/>
                  </a:schemeClr>
                </a:solidFill>
                <a:latin typeface="+mn-lt"/>
              </a:rPr>
              <a:t>R. </a:t>
            </a:r>
            <a:r>
              <a:rPr lang="en-US" sz="1400" i="1" dirty="0" err="1" smtClean="0">
                <a:solidFill>
                  <a:schemeClr val="tx1">
                    <a:lumMod val="50000"/>
                    <a:lumOff val="50000"/>
                  </a:schemeClr>
                </a:solidFill>
                <a:latin typeface="+mn-lt"/>
              </a:rPr>
              <a:t>Salakhutdinov</a:t>
            </a:r>
            <a:r>
              <a:rPr lang="en-US" sz="1400" i="1" dirty="0" smtClean="0">
                <a:solidFill>
                  <a:schemeClr val="tx1">
                    <a:lumMod val="50000"/>
                    <a:lumOff val="50000"/>
                  </a:schemeClr>
                </a:solidFill>
                <a:latin typeface="+mn-lt"/>
              </a:rPr>
              <a:t> and A. </a:t>
            </a:r>
            <a:r>
              <a:rPr lang="en-US" sz="1400" i="1" dirty="0" err="1" smtClean="0">
                <a:solidFill>
                  <a:schemeClr val="tx1">
                    <a:lumMod val="50000"/>
                    <a:lumOff val="50000"/>
                  </a:schemeClr>
                </a:solidFill>
                <a:latin typeface="+mn-lt"/>
              </a:rPr>
              <a:t>Mnih</a:t>
            </a:r>
            <a:r>
              <a:rPr lang="en-US" sz="1400" i="1" dirty="0" smtClean="0">
                <a:solidFill>
                  <a:schemeClr val="tx1">
                    <a:lumMod val="50000"/>
                    <a:lumOff val="50000"/>
                  </a:schemeClr>
                </a:solidFill>
                <a:latin typeface="+mn-lt"/>
              </a:rPr>
              <a:t>, NIPS 2007</a:t>
            </a:r>
            <a:endParaRPr lang="en-US" sz="1400" i="1" dirty="0">
              <a:solidFill>
                <a:schemeClr val="tx1">
                  <a:lumMod val="50000"/>
                  <a:lumOff val="50000"/>
                </a:schemeClr>
              </a:solidFill>
              <a:latin typeface="+mn-lt"/>
            </a:endParaRPr>
          </a:p>
        </p:txBody>
      </p:sp>
      <p:grpSp>
        <p:nvGrpSpPr>
          <p:cNvPr id="7" name="Group 6"/>
          <p:cNvGrpSpPr/>
          <p:nvPr/>
        </p:nvGrpSpPr>
        <p:grpSpPr>
          <a:xfrm>
            <a:off x="4114533" y="2881822"/>
            <a:ext cx="4442107" cy="3509320"/>
            <a:chOff x="1295400" y="1219200"/>
            <a:chExt cx="5867400" cy="4953000"/>
          </a:xfrm>
        </p:grpSpPr>
        <p:grpSp>
          <p:nvGrpSpPr>
            <p:cNvPr id="2" name="Group 21"/>
            <p:cNvGrpSpPr>
              <a:grpSpLocks/>
            </p:cNvGrpSpPr>
            <p:nvPr/>
          </p:nvGrpSpPr>
          <p:grpSpPr bwMode="auto">
            <a:xfrm>
              <a:off x="4267200" y="2667000"/>
              <a:ext cx="2133600" cy="2133600"/>
              <a:chOff x="3456" y="2736"/>
              <a:chExt cx="1344" cy="1344"/>
            </a:xfrm>
          </p:grpSpPr>
          <p:sp>
            <p:nvSpPr>
              <p:cNvPr id="10271" name="Rectangle 7"/>
              <p:cNvSpPr>
                <a:spLocks noChangeArrowheads="1"/>
              </p:cNvSpPr>
              <p:nvPr/>
            </p:nvSpPr>
            <p:spPr bwMode="auto">
              <a:xfrm>
                <a:off x="3456" y="2736"/>
                <a:ext cx="1344" cy="1344"/>
              </a:xfrm>
              <a:prstGeom prst="rect">
                <a:avLst/>
              </a:prstGeom>
              <a:no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10272" name="Line 8"/>
              <p:cNvSpPr>
                <a:spLocks noChangeShapeType="1"/>
              </p:cNvSpPr>
              <p:nvPr/>
            </p:nvSpPr>
            <p:spPr bwMode="auto">
              <a:xfrm>
                <a:off x="3456" y="2928"/>
                <a:ext cx="1344"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73" name="Line 9"/>
              <p:cNvSpPr>
                <a:spLocks noChangeShapeType="1"/>
              </p:cNvSpPr>
              <p:nvPr/>
            </p:nvSpPr>
            <p:spPr bwMode="auto">
              <a:xfrm>
                <a:off x="3456" y="3120"/>
                <a:ext cx="1344"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74" name="Line 10"/>
              <p:cNvSpPr>
                <a:spLocks noChangeShapeType="1"/>
              </p:cNvSpPr>
              <p:nvPr/>
            </p:nvSpPr>
            <p:spPr bwMode="auto">
              <a:xfrm>
                <a:off x="3456" y="3312"/>
                <a:ext cx="1344"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75" name="Line 11"/>
              <p:cNvSpPr>
                <a:spLocks noChangeShapeType="1"/>
              </p:cNvSpPr>
              <p:nvPr/>
            </p:nvSpPr>
            <p:spPr bwMode="auto">
              <a:xfrm>
                <a:off x="3456" y="3504"/>
                <a:ext cx="1344"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76" name="Line 12"/>
              <p:cNvSpPr>
                <a:spLocks noChangeShapeType="1"/>
              </p:cNvSpPr>
              <p:nvPr/>
            </p:nvSpPr>
            <p:spPr bwMode="auto">
              <a:xfrm>
                <a:off x="3456" y="3696"/>
                <a:ext cx="1344"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77" name="Line 13"/>
              <p:cNvSpPr>
                <a:spLocks noChangeShapeType="1"/>
              </p:cNvSpPr>
              <p:nvPr/>
            </p:nvSpPr>
            <p:spPr bwMode="auto">
              <a:xfrm>
                <a:off x="3456" y="3888"/>
                <a:ext cx="1344"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78" name="Line 14"/>
              <p:cNvSpPr>
                <a:spLocks noChangeShapeType="1"/>
              </p:cNvSpPr>
              <p:nvPr/>
            </p:nvSpPr>
            <p:spPr bwMode="auto">
              <a:xfrm>
                <a:off x="3648" y="2736"/>
                <a:ext cx="0" cy="1344"/>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79" name="Line 15"/>
              <p:cNvSpPr>
                <a:spLocks noChangeShapeType="1"/>
              </p:cNvSpPr>
              <p:nvPr/>
            </p:nvSpPr>
            <p:spPr bwMode="auto">
              <a:xfrm>
                <a:off x="3840" y="2736"/>
                <a:ext cx="0" cy="1344"/>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80" name="Line 16"/>
              <p:cNvSpPr>
                <a:spLocks noChangeShapeType="1"/>
              </p:cNvSpPr>
              <p:nvPr/>
            </p:nvSpPr>
            <p:spPr bwMode="auto">
              <a:xfrm>
                <a:off x="4032" y="2736"/>
                <a:ext cx="0" cy="1344"/>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81" name="Line 17"/>
              <p:cNvSpPr>
                <a:spLocks noChangeShapeType="1"/>
              </p:cNvSpPr>
              <p:nvPr/>
            </p:nvSpPr>
            <p:spPr bwMode="auto">
              <a:xfrm>
                <a:off x="4224" y="2736"/>
                <a:ext cx="0" cy="1344"/>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82" name="Line 18"/>
              <p:cNvSpPr>
                <a:spLocks noChangeShapeType="1"/>
              </p:cNvSpPr>
              <p:nvPr/>
            </p:nvSpPr>
            <p:spPr bwMode="auto">
              <a:xfrm>
                <a:off x="4416" y="2736"/>
                <a:ext cx="0" cy="1344"/>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83" name="Line 19"/>
              <p:cNvSpPr>
                <a:spLocks noChangeShapeType="1"/>
              </p:cNvSpPr>
              <p:nvPr/>
            </p:nvSpPr>
            <p:spPr bwMode="auto">
              <a:xfrm>
                <a:off x="4608" y="2736"/>
                <a:ext cx="0" cy="1344"/>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84" name="Rectangle 20"/>
              <p:cNvSpPr>
                <a:spLocks noChangeArrowheads="1"/>
              </p:cNvSpPr>
              <p:nvPr/>
            </p:nvSpPr>
            <p:spPr bwMode="auto">
              <a:xfrm>
                <a:off x="3840" y="3120"/>
                <a:ext cx="192" cy="192"/>
              </a:xfrm>
              <a:prstGeom prst="rect">
                <a:avLst/>
              </a:prstGeom>
              <a:solidFill>
                <a:srgbClr val="990000"/>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grpSp>
        <p:sp>
          <p:nvSpPr>
            <p:cNvPr id="5126" name="Rectangle 25"/>
            <p:cNvSpPr>
              <a:spLocks noChangeArrowheads="1"/>
            </p:cNvSpPr>
            <p:nvPr/>
          </p:nvSpPr>
          <p:spPr bwMode="auto">
            <a:xfrm>
              <a:off x="3429000" y="3352800"/>
              <a:ext cx="685800" cy="152400"/>
            </a:xfrm>
            <a:prstGeom prst="rect">
              <a:avLst/>
            </a:prstGeom>
            <a:solidFill>
              <a:srgbClr val="0000FF">
                <a:alpha val="50195"/>
              </a:srgbClr>
            </a:solidFill>
            <a:ln w="19050" algn="ctr">
              <a:solidFill>
                <a:srgbClr val="0000FF"/>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5127" name="Rectangle 26"/>
            <p:cNvSpPr>
              <a:spLocks noChangeArrowheads="1"/>
            </p:cNvSpPr>
            <p:nvPr/>
          </p:nvSpPr>
          <p:spPr bwMode="auto">
            <a:xfrm rot="5400000">
              <a:off x="4686300" y="2095500"/>
              <a:ext cx="685800" cy="152400"/>
            </a:xfrm>
            <a:prstGeom prst="rect">
              <a:avLst/>
            </a:prstGeom>
            <a:solidFill>
              <a:srgbClr val="00B050">
                <a:alpha val="50195"/>
              </a:srgbClr>
            </a:solidFill>
            <a:ln w="19050" algn="ctr">
              <a:solidFill>
                <a:srgbClr val="00B05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5147" name="AutoShape 24"/>
            <p:cNvSpPr>
              <a:spLocks/>
            </p:cNvSpPr>
            <p:nvPr/>
          </p:nvSpPr>
          <p:spPr bwMode="auto">
            <a:xfrm>
              <a:off x="1295400" y="1972782"/>
              <a:ext cx="2057400" cy="457197"/>
            </a:xfrm>
            <a:prstGeom prst="borderCallout2">
              <a:avLst>
                <a:gd name="adj1" fmla="val 49611"/>
                <a:gd name="adj2" fmla="val 101343"/>
                <a:gd name="adj3" fmla="val 48565"/>
                <a:gd name="adj4" fmla="val 119398"/>
                <a:gd name="adj5" fmla="val 300832"/>
                <a:gd name="adj6" fmla="val 179083"/>
              </a:avLst>
            </a:prstGeom>
            <a:noFill/>
            <a:ln w="19050">
              <a:solidFill>
                <a:srgbClr val="800000"/>
              </a:solidFill>
              <a:miter lim="800000"/>
              <a:headEnd/>
              <a:tailEnd/>
            </a:ln>
          </p:spPr>
          <p:txBody>
            <a:bodyPr/>
            <a:lstStyle/>
            <a:p>
              <a:pPr eaLnBrk="0" fontAlgn="base" hangingPunct="0">
                <a:spcBef>
                  <a:spcPct val="0"/>
                </a:spcBef>
                <a:spcAft>
                  <a:spcPct val="0"/>
                </a:spcAft>
              </a:pPr>
              <a:r>
                <a:rPr lang="en-US" sz="1600" dirty="0" err="1" smtClean="0">
                  <a:solidFill>
                    <a:srgbClr val="990000"/>
                  </a:solidFill>
                  <a:ea typeface="宋体" pitchFamily="2" charset="-122"/>
                </a:rPr>
                <a:t>X</a:t>
              </a:r>
              <a:r>
                <a:rPr lang="en-US" sz="1600" baseline="-25000" dirty="0" err="1" smtClean="0">
                  <a:solidFill>
                    <a:srgbClr val="990000"/>
                  </a:solidFill>
                </a:rPr>
                <a:t>ij</a:t>
              </a:r>
              <a:r>
                <a:rPr lang="en-US" sz="1600" baseline="-25000" dirty="0" smtClean="0">
                  <a:solidFill>
                    <a:srgbClr val="990000"/>
                  </a:solidFill>
                </a:rPr>
                <a:t>  </a:t>
              </a:r>
              <a:r>
                <a:rPr lang="en-US" sz="1600" dirty="0">
                  <a:solidFill>
                    <a:srgbClr val="990000"/>
                  </a:solidFill>
                  <a:ea typeface="宋体" pitchFamily="2" charset="-122"/>
                </a:rPr>
                <a:t>~ N(</a:t>
              </a:r>
              <a:r>
                <a:rPr lang="en-US" sz="1600" dirty="0" err="1">
                  <a:solidFill>
                    <a:srgbClr val="990000"/>
                  </a:solidFill>
                  <a:ea typeface="宋体" pitchFamily="2" charset="-122"/>
                </a:rPr>
                <a:t>u</a:t>
              </a:r>
              <a:r>
                <a:rPr lang="en-US" sz="1600" baseline="-25000" dirty="0" err="1">
                  <a:solidFill>
                    <a:srgbClr val="990000"/>
                  </a:solidFill>
                  <a:ea typeface="宋体" pitchFamily="2" charset="-122"/>
                </a:rPr>
                <a:t>i</a:t>
              </a:r>
              <a:r>
                <a:rPr lang="en-US" sz="1600" baseline="30000" dirty="0" err="1">
                  <a:solidFill>
                    <a:srgbClr val="990000"/>
                  </a:solidFill>
                  <a:ea typeface="宋体" pitchFamily="2" charset="-122"/>
                </a:rPr>
                <a:t>T</a:t>
              </a:r>
              <a:r>
                <a:rPr lang="en-US" sz="1600" dirty="0" err="1">
                  <a:solidFill>
                    <a:srgbClr val="990000"/>
                  </a:solidFill>
                  <a:ea typeface="宋体" pitchFamily="2" charset="-122"/>
                </a:rPr>
                <a:t>v</a:t>
              </a:r>
              <a:r>
                <a:rPr lang="en-US" sz="1600" baseline="-25000" dirty="0" err="1">
                  <a:solidFill>
                    <a:srgbClr val="990000"/>
                  </a:solidFill>
                  <a:ea typeface="宋体" pitchFamily="2" charset="-122"/>
                </a:rPr>
                <a:t>j</a:t>
              </a:r>
              <a:r>
                <a:rPr lang="en-US" sz="1600" dirty="0">
                  <a:solidFill>
                    <a:srgbClr val="990000"/>
                  </a:solidFill>
                  <a:ea typeface="宋体" pitchFamily="2" charset="-122"/>
                </a:rPr>
                <a:t> , </a:t>
              </a:r>
              <a:r>
                <a:rPr lang="el-GR" sz="1600" dirty="0">
                  <a:solidFill>
                    <a:srgbClr val="990000"/>
                  </a:solidFill>
                  <a:ea typeface="宋体" pitchFamily="2" charset="-122"/>
                </a:rPr>
                <a:t>σ</a:t>
              </a:r>
              <a:r>
                <a:rPr lang="en-US" sz="1600" baseline="30000" dirty="0">
                  <a:solidFill>
                    <a:srgbClr val="990000"/>
                  </a:solidFill>
                  <a:ea typeface="宋体" pitchFamily="2" charset="-122"/>
                </a:rPr>
                <a:t>2</a:t>
              </a:r>
              <a:r>
                <a:rPr lang="en-US" sz="1600" dirty="0" smtClean="0">
                  <a:solidFill>
                    <a:srgbClr val="990000"/>
                  </a:solidFill>
                  <a:ea typeface="宋体" pitchFamily="2" charset="-122"/>
                </a:rPr>
                <a:t>)</a:t>
              </a:r>
              <a:endParaRPr lang="en-US" sz="1600" baseline="-25000" dirty="0">
                <a:solidFill>
                  <a:srgbClr val="990000"/>
                </a:solidFill>
                <a:ea typeface="宋体" pitchFamily="2" charset="-122"/>
              </a:endParaRPr>
            </a:p>
            <a:p>
              <a:pPr eaLnBrk="0" fontAlgn="base" hangingPunct="0">
                <a:spcBef>
                  <a:spcPct val="0"/>
                </a:spcBef>
                <a:spcAft>
                  <a:spcPct val="0"/>
                </a:spcAft>
              </a:pPr>
              <a:r>
                <a:rPr lang="en-US" sz="1600" baseline="-25000" dirty="0">
                  <a:solidFill>
                    <a:srgbClr val="990000"/>
                  </a:solidFill>
                  <a:ea typeface="宋体" pitchFamily="2" charset="-122"/>
                </a:rPr>
                <a:t> </a:t>
              </a:r>
              <a:r>
                <a:rPr lang="en-US" sz="1600" dirty="0">
                  <a:solidFill>
                    <a:srgbClr val="990000"/>
                  </a:solidFill>
                  <a:ea typeface="宋体" pitchFamily="2" charset="-122"/>
                </a:rPr>
                <a:t>    </a:t>
              </a:r>
            </a:p>
          </p:txBody>
        </p:sp>
        <p:sp>
          <p:nvSpPr>
            <p:cNvPr id="35" name="TextBox 34"/>
            <p:cNvSpPr txBox="1"/>
            <p:nvPr/>
          </p:nvSpPr>
          <p:spPr>
            <a:xfrm>
              <a:off x="2743200" y="3200400"/>
              <a:ext cx="609601" cy="477830"/>
            </a:xfrm>
            <a:prstGeom prst="rect">
              <a:avLst/>
            </a:prstGeom>
            <a:noFill/>
          </p:spPr>
          <p:txBody>
            <a:bodyPr>
              <a:spAutoFit/>
            </a:bodyPr>
            <a:lstStyle/>
            <a:p>
              <a:pPr eaLnBrk="0" fontAlgn="base" hangingPunct="0">
                <a:spcBef>
                  <a:spcPct val="0"/>
                </a:spcBef>
                <a:spcAft>
                  <a:spcPct val="0"/>
                </a:spcAft>
              </a:pPr>
              <a:r>
                <a:rPr lang="en-US" sz="1600" dirty="0" err="1">
                  <a:solidFill>
                    <a:srgbClr val="990000"/>
                  </a:solidFill>
                  <a:latin typeface="+mn-lt"/>
                </a:rPr>
                <a:t>u</a:t>
              </a:r>
              <a:r>
                <a:rPr lang="en-US" sz="1600" baseline="-25000" dirty="0" err="1">
                  <a:solidFill>
                    <a:srgbClr val="990000"/>
                  </a:solidFill>
                  <a:latin typeface="+mn-lt"/>
                </a:rPr>
                <a:t>i</a:t>
              </a:r>
              <a:r>
                <a:rPr lang="en-US" sz="1600" baseline="30000" dirty="0" err="1">
                  <a:solidFill>
                    <a:srgbClr val="990000"/>
                  </a:solidFill>
                  <a:latin typeface="+mn-lt"/>
                </a:rPr>
                <a:t>T</a:t>
              </a:r>
              <a:endParaRPr lang="en-US" sz="1600" baseline="-25000" dirty="0">
                <a:solidFill>
                  <a:srgbClr val="990000"/>
                </a:solidFill>
                <a:latin typeface="+mn-lt"/>
              </a:endParaRPr>
            </a:p>
          </p:txBody>
        </p:sp>
        <p:sp>
          <p:nvSpPr>
            <p:cNvPr id="36" name="TextBox 35"/>
            <p:cNvSpPr txBox="1"/>
            <p:nvPr/>
          </p:nvSpPr>
          <p:spPr>
            <a:xfrm>
              <a:off x="4876800" y="1371600"/>
              <a:ext cx="609601" cy="477830"/>
            </a:xfrm>
            <a:prstGeom prst="rect">
              <a:avLst/>
            </a:prstGeom>
            <a:noFill/>
          </p:spPr>
          <p:txBody>
            <a:bodyPr>
              <a:spAutoFit/>
            </a:bodyPr>
            <a:lstStyle/>
            <a:p>
              <a:pPr eaLnBrk="0" fontAlgn="base" hangingPunct="0">
                <a:spcBef>
                  <a:spcPct val="0"/>
                </a:spcBef>
                <a:spcAft>
                  <a:spcPct val="0"/>
                </a:spcAft>
                <a:defRPr/>
              </a:pPr>
              <a:r>
                <a:rPr lang="en-US" sz="1600" dirty="0" err="1">
                  <a:solidFill>
                    <a:srgbClr val="990000"/>
                  </a:solidFill>
                  <a:latin typeface="+mn-lt"/>
                </a:rPr>
                <a:t>v</a:t>
              </a:r>
              <a:r>
                <a:rPr lang="en-US" sz="1600" baseline="-25000" dirty="0" err="1">
                  <a:solidFill>
                    <a:srgbClr val="990000"/>
                  </a:solidFill>
                  <a:latin typeface="+mn-lt"/>
                </a:rPr>
                <a:t>j</a:t>
              </a:r>
              <a:endParaRPr lang="en-US" sz="1600" baseline="-25000" dirty="0">
                <a:solidFill>
                  <a:srgbClr val="990000"/>
                </a:solidFill>
                <a:latin typeface="+mn-lt"/>
              </a:endParaRPr>
            </a:p>
          </p:txBody>
        </p:sp>
        <p:sp>
          <p:nvSpPr>
            <p:cNvPr id="37" name="TextBox 36"/>
            <p:cNvSpPr txBox="1"/>
            <p:nvPr/>
          </p:nvSpPr>
          <p:spPr>
            <a:xfrm>
              <a:off x="1524000" y="3505200"/>
              <a:ext cx="1295400" cy="477830"/>
            </a:xfrm>
            <a:prstGeom prst="rect">
              <a:avLst/>
            </a:prstGeom>
            <a:noFill/>
          </p:spPr>
          <p:txBody>
            <a:bodyPr>
              <a:spAutoFit/>
            </a:bodyPr>
            <a:lstStyle/>
            <a:p>
              <a:pPr eaLnBrk="0" fontAlgn="base" hangingPunct="0">
                <a:spcBef>
                  <a:spcPct val="0"/>
                </a:spcBef>
                <a:spcAft>
                  <a:spcPct val="0"/>
                </a:spcAft>
                <a:defRPr/>
              </a:pPr>
              <a:r>
                <a:rPr lang="en-US" sz="1600" dirty="0">
                  <a:solidFill>
                    <a:srgbClr val="990000"/>
                  </a:solidFill>
                  <a:latin typeface="+mn-lt"/>
                </a:rPr>
                <a:t>N(0, </a:t>
              </a:r>
              <a:r>
                <a:rPr lang="el-GR" sz="1600" dirty="0">
                  <a:solidFill>
                    <a:srgbClr val="990000"/>
                  </a:solidFill>
                  <a:latin typeface="+mn-lt"/>
                </a:rPr>
                <a:t>σ</a:t>
              </a:r>
              <a:r>
                <a:rPr lang="en-US" sz="1600" baseline="-25000" dirty="0">
                  <a:solidFill>
                    <a:srgbClr val="990000"/>
                  </a:solidFill>
                  <a:latin typeface="+mn-lt"/>
                </a:rPr>
                <a:t>u</a:t>
              </a:r>
              <a:r>
                <a:rPr lang="en-US" sz="1600" baseline="30000" dirty="0">
                  <a:solidFill>
                    <a:srgbClr val="990000"/>
                  </a:solidFill>
                  <a:latin typeface="+mn-lt"/>
                </a:rPr>
                <a:t>2</a:t>
              </a:r>
              <a:r>
                <a:rPr lang="en-US" sz="1600" dirty="0">
                  <a:solidFill>
                    <a:srgbClr val="990000"/>
                  </a:solidFill>
                  <a:latin typeface="+mn-lt"/>
                </a:rPr>
                <a:t>I)</a:t>
              </a:r>
            </a:p>
          </p:txBody>
        </p:sp>
        <p:sp>
          <p:nvSpPr>
            <p:cNvPr id="38" name="TextBox 37"/>
            <p:cNvSpPr txBox="1"/>
            <p:nvPr/>
          </p:nvSpPr>
          <p:spPr>
            <a:xfrm>
              <a:off x="4953000" y="1219200"/>
              <a:ext cx="1295400" cy="477830"/>
            </a:xfrm>
            <a:prstGeom prst="rect">
              <a:avLst/>
            </a:prstGeom>
            <a:noFill/>
          </p:spPr>
          <p:txBody>
            <a:bodyPr>
              <a:spAutoFit/>
            </a:bodyPr>
            <a:lstStyle/>
            <a:p>
              <a:pPr eaLnBrk="0" fontAlgn="base" hangingPunct="0">
                <a:spcBef>
                  <a:spcPct val="0"/>
                </a:spcBef>
                <a:spcAft>
                  <a:spcPct val="0"/>
                </a:spcAft>
                <a:defRPr/>
              </a:pPr>
              <a:r>
                <a:rPr lang="en-US" sz="1600" dirty="0">
                  <a:solidFill>
                    <a:srgbClr val="990000"/>
                  </a:solidFill>
                  <a:latin typeface="+mn-lt"/>
                </a:rPr>
                <a:t>N(0, </a:t>
              </a:r>
              <a:r>
                <a:rPr lang="el-GR" sz="1600" dirty="0">
                  <a:solidFill>
                    <a:srgbClr val="990000"/>
                  </a:solidFill>
                  <a:latin typeface="+mn-lt"/>
                </a:rPr>
                <a:t>σ</a:t>
              </a:r>
              <a:r>
                <a:rPr lang="en-US" sz="1600" baseline="-25000" dirty="0">
                  <a:solidFill>
                    <a:srgbClr val="990000"/>
                  </a:solidFill>
                  <a:latin typeface="+mn-lt"/>
                </a:rPr>
                <a:t>v</a:t>
              </a:r>
              <a:r>
                <a:rPr lang="en-US" sz="1600" baseline="30000" dirty="0">
                  <a:solidFill>
                    <a:srgbClr val="990000"/>
                  </a:solidFill>
                  <a:latin typeface="+mn-lt"/>
                </a:rPr>
                <a:t>2</a:t>
              </a:r>
              <a:r>
                <a:rPr lang="en-US" sz="1600" dirty="0">
                  <a:solidFill>
                    <a:srgbClr val="990000"/>
                  </a:solidFill>
                  <a:latin typeface="+mn-lt"/>
                </a:rPr>
                <a:t>I)</a:t>
              </a:r>
            </a:p>
          </p:txBody>
        </p:sp>
        <p:grpSp>
          <p:nvGrpSpPr>
            <p:cNvPr id="3" name="Group 51"/>
            <p:cNvGrpSpPr>
              <a:grpSpLocks/>
            </p:cNvGrpSpPr>
            <p:nvPr/>
          </p:nvGrpSpPr>
          <p:grpSpPr bwMode="auto">
            <a:xfrm>
              <a:off x="4343400" y="1828800"/>
              <a:ext cx="1981200" cy="685800"/>
              <a:chOff x="3429000" y="2514600"/>
              <a:chExt cx="1981200" cy="838200"/>
            </a:xfrm>
          </p:grpSpPr>
          <p:sp>
            <p:nvSpPr>
              <p:cNvPr id="10265" name="Rectangle 44"/>
              <p:cNvSpPr>
                <a:spLocks noChangeArrowheads="1"/>
              </p:cNvSpPr>
              <p:nvPr/>
            </p:nvSpPr>
            <p:spPr bwMode="auto">
              <a:xfrm rot="5400000">
                <a:off x="3086100" y="2857500"/>
                <a:ext cx="838200" cy="152400"/>
              </a:xfrm>
              <a:prstGeom prst="rect">
                <a:avLst/>
              </a:prstGeom>
              <a:noFill/>
              <a:ln w="19050" algn="ctr">
                <a:solidFill>
                  <a:srgbClr val="00B050"/>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66" name="Rectangle 46"/>
              <p:cNvSpPr>
                <a:spLocks noChangeArrowheads="1"/>
              </p:cNvSpPr>
              <p:nvPr/>
            </p:nvSpPr>
            <p:spPr bwMode="auto">
              <a:xfrm rot="5400000">
                <a:off x="3390900" y="2857500"/>
                <a:ext cx="838200" cy="152400"/>
              </a:xfrm>
              <a:prstGeom prst="rect">
                <a:avLst/>
              </a:prstGeom>
              <a:noFill/>
              <a:ln w="19050" algn="ctr">
                <a:solidFill>
                  <a:srgbClr val="00B050"/>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67" name="Rectangle 47"/>
              <p:cNvSpPr>
                <a:spLocks noChangeArrowheads="1"/>
              </p:cNvSpPr>
              <p:nvPr/>
            </p:nvSpPr>
            <p:spPr bwMode="auto">
              <a:xfrm rot="5400000">
                <a:off x="4000500" y="2857500"/>
                <a:ext cx="838200" cy="152400"/>
              </a:xfrm>
              <a:prstGeom prst="rect">
                <a:avLst/>
              </a:prstGeom>
              <a:noFill/>
              <a:ln w="19050" algn="ctr">
                <a:solidFill>
                  <a:srgbClr val="00B050"/>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68" name="Rectangle 48"/>
              <p:cNvSpPr>
                <a:spLocks noChangeArrowheads="1"/>
              </p:cNvSpPr>
              <p:nvPr/>
            </p:nvSpPr>
            <p:spPr bwMode="auto">
              <a:xfrm rot="5400000">
                <a:off x="4305300" y="2857500"/>
                <a:ext cx="838200" cy="152400"/>
              </a:xfrm>
              <a:prstGeom prst="rect">
                <a:avLst/>
              </a:prstGeom>
              <a:noFill/>
              <a:ln w="19050" algn="ctr">
                <a:solidFill>
                  <a:srgbClr val="00B050"/>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69" name="Rectangle 49"/>
              <p:cNvSpPr>
                <a:spLocks noChangeArrowheads="1"/>
              </p:cNvSpPr>
              <p:nvPr/>
            </p:nvSpPr>
            <p:spPr bwMode="auto">
              <a:xfrm rot="5400000">
                <a:off x="4610100" y="2857500"/>
                <a:ext cx="838200" cy="152400"/>
              </a:xfrm>
              <a:prstGeom prst="rect">
                <a:avLst/>
              </a:prstGeom>
              <a:noFill/>
              <a:ln w="19050" algn="ctr">
                <a:solidFill>
                  <a:srgbClr val="00B050"/>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70" name="Rectangle 50"/>
              <p:cNvSpPr>
                <a:spLocks noChangeArrowheads="1"/>
              </p:cNvSpPr>
              <p:nvPr/>
            </p:nvSpPr>
            <p:spPr bwMode="auto">
              <a:xfrm rot="5400000">
                <a:off x="4914900" y="2857500"/>
                <a:ext cx="838200" cy="152400"/>
              </a:xfrm>
              <a:prstGeom prst="rect">
                <a:avLst/>
              </a:prstGeom>
              <a:noFill/>
              <a:ln w="19050" algn="ctr">
                <a:solidFill>
                  <a:srgbClr val="00B050"/>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grpSp>
        <p:grpSp>
          <p:nvGrpSpPr>
            <p:cNvPr id="4" name="Group 50"/>
            <p:cNvGrpSpPr>
              <a:grpSpLocks/>
            </p:cNvGrpSpPr>
            <p:nvPr/>
          </p:nvGrpSpPr>
          <p:grpSpPr bwMode="auto">
            <a:xfrm>
              <a:off x="3429000" y="2743200"/>
              <a:ext cx="685800" cy="1981200"/>
              <a:chOff x="2362200" y="3581400"/>
              <a:chExt cx="838200" cy="1981200"/>
            </a:xfrm>
          </p:grpSpPr>
          <p:sp>
            <p:nvSpPr>
              <p:cNvPr id="10259" name="Rectangle 38"/>
              <p:cNvSpPr>
                <a:spLocks noChangeArrowheads="1"/>
              </p:cNvSpPr>
              <p:nvPr/>
            </p:nvSpPr>
            <p:spPr bwMode="auto">
              <a:xfrm>
                <a:off x="2362200" y="3581400"/>
                <a:ext cx="838200" cy="152400"/>
              </a:xfrm>
              <a:prstGeom prst="rect">
                <a:avLst/>
              </a:prstGeom>
              <a:noFill/>
              <a:ln w="19050" algn="ctr">
                <a:solidFill>
                  <a:srgbClr val="0000FF"/>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60" name="Rectangle 53"/>
              <p:cNvSpPr>
                <a:spLocks noChangeArrowheads="1"/>
              </p:cNvSpPr>
              <p:nvPr/>
            </p:nvSpPr>
            <p:spPr bwMode="auto">
              <a:xfrm>
                <a:off x="2362200" y="3886200"/>
                <a:ext cx="838200" cy="152400"/>
              </a:xfrm>
              <a:prstGeom prst="rect">
                <a:avLst/>
              </a:prstGeom>
              <a:noFill/>
              <a:ln w="19050" algn="ctr">
                <a:solidFill>
                  <a:srgbClr val="0000FF"/>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61" name="Rectangle 54"/>
              <p:cNvSpPr>
                <a:spLocks noChangeArrowheads="1"/>
              </p:cNvSpPr>
              <p:nvPr/>
            </p:nvSpPr>
            <p:spPr bwMode="auto">
              <a:xfrm>
                <a:off x="2362200" y="4495800"/>
                <a:ext cx="838200" cy="152400"/>
              </a:xfrm>
              <a:prstGeom prst="rect">
                <a:avLst/>
              </a:prstGeom>
              <a:noFill/>
              <a:ln w="19050" algn="ctr">
                <a:solidFill>
                  <a:srgbClr val="0000FF"/>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62" name="Rectangle 55"/>
              <p:cNvSpPr>
                <a:spLocks noChangeArrowheads="1"/>
              </p:cNvSpPr>
              <p:nvPr/>
            </p:nvSpPr>
            <p:spPr bwMode="auto">
              <a:xfrm>
                <a:off x="2362200" y="4800600"/>
                <a:ext cx="838200" cy="152400"/>
              </a:xfrm>
              <a:prstGeom prst="rect">
                <a:avLst/>
              </a:prstGeom>
              <a:noFill/>
              <a:ln w="19050" algn="ctr">
                <a:solidFill>
                  <a:srgbClr val="0000FF"/>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63" name="Rectangle 56"/>
              <p:cNvSpPr>
                <a:spLocks noChangeArrowheads="1"/>
              </p:cNvSpPr>
              <p:nvPr/>
            </p:nvSpPr>
            <p:spPr bwMode="auto">
              <a:xfrm>
                <a:off x="2362200" y="5105400"/>
                <a:ext cx="838200" cy="152400"/>
              </a:xfrm>
              <a:prstGeom prst="rect">
                <a:avLst/>
              </a:prstGeom>
              <a:noFill/>
              <a:ln w="19050" algn="ctr">
                <a:solidFill>
                  <a:srgbClr val="0000FF"/>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0264" name="Rectangle 57"/>
              <p:cNvSpPr>
                <a:spLocks noChangeArrowheads="1"/>
              </p:cNvSpPr>
              <p:nvPr/>
            </p:nvSpPr>
            <p:spPr bwMode="auto">
              <a:xfrm>
                <a:off x="2362200" y="5410200"/>
                <a:ext cx="838200" cy="152400"/>
              </a:xfrm>
              <a:prstGeom prst="rect">
                <a:avLst/>
              </a:prstGeom>
              <a:noFill/>
              <a:ln w="19050" algn="ctr">
                <a:solidFill>
                  <a:srgbClr val="0000FF"/>
                </a:solidFill>
                <a:prstDash val="dash"/>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grpSp>
        <p:grpSp>
          <p:nvGrpSpPr>
            <p:cNvPr id="5" name="Group 111"/>
            <p:cNvGrpSpPr/>
            <p:nvPr/>
          </p:nvGrpSpPr>
          <p:grpSpPr>
            <a:xfrm>
              <a:off x="2514600" y="5105400"/>
              <a:ext cx="4648200" cy="1066800"/>
              <a:chOff x="2514600" y="5181600"/>
              <a:chExt cx="4648200" cy="1066800"/>
            </a:xfrm>
          </p:grpSpPr>
          <p:grpSp>
            <p:nvGrpSpPr>
              <p:cNvPr id="6" name="Group 145"/>
              <p:cNvGrpSpPr>
                <a:grpSpLocks/>
              </p:cNvGrpSpPr>
              <p:nvPr/>
            </p:nvGrpSpPr>
            <p:grpSpPr bwMode="auto">
              <a:xfrm>
                <a:off x="2514600" y="5181600"/>
                <a:ext cx="990600" cy="1066800"/>
                <a:chOff x="1981200" y="3886200"/>
                <a:chExt cx="2133600" cy="2133600"/>
              </a:xfrm>
            </p:grpSpPr>
            <p:sp>
              <p:nvSpPr>
                <p:cNvPr id="181" name="Rectangle 146"/>
                <p:cNvSpPr>
                  <a:spLocks noChangeArrowheads="1"/>
                </p:cNvSpPr>
                <p:nvPr/>
              </p:nvSpPr>
              <p:spPr bwMode="auto">
                <a:xfrm>
                  <a:off x="1981200" y="3886200"/>
                  <a:ext cx="2133600" cy="2133600"/>
                </a:xfrm>
                <a:prstGeom prst="rect">
                  <a:avLst/>
                </a:prstGeom>
                <a:no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182" name="Line 7"/>
                <p:cNvSpPr>
                  <a:spLocks noChangeShapeType="1"/>
                </p:cNvSpPr>
                <p:nvPr/>
              </p:nvSpPr>
              <p:spPr bwMode="auto">
                <a:xfrm>
                  <a:off x="1981200" y="4191000"/>
                  <a:ext cx="2133600"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83" name="Line 8"/>
                <p:cNvSpPr>
                  <a:spLocks noChangeShapeType="1"/>
                </p:cNvSpPr>
                <p:nvPr/>
              </p:nvSpPr>
              <p:spPr bwMode="auto">
                <a:xfrm>
                  <a:off x="1981200" y="4495800"/>
                  <a:ext cx="2133600"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84" name="Line 9"/>
                <p:cNvSpPr>
                  <a:spLocks noChangeShapeType="1"/>
                </p:cNvSpPr>
                <p:nvPr/>
              </p:nvSpPr>
              <p:spPr bwMode="auto">
                <a:xfrm>
                  <a:off x="1981200" y="4800600"/>
                  <a:ext cx="2133600"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85" name="Line 10"/>
                <p:cNvSpPr>
                  <a:spLocks noChangeShapeType="1"/>
                </p:cNvSpPr>
                <p:nvPr/>
              </p:nvSpPr>
              <p:spPr bwMode="auto">
                <a:xfrm>
                  <a:off x="1981200" y="5105400"/>
                  <a:ext cx="2133600"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86" name="Line 11"/>
                <p:cNvSpPr>
                  <a:spLocks noChangeShapeType="1"/>
                </p:cNvSpPr>
                <p:nvPr/>
              </p:nvSpPr>
              <p:spPr bwMode="auto">
                <a:xfrm>
                  <a:off x="1981200" y="5410200"/>
                  <a:ext cx="2133600"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87" name="Line 12"/>
                <p:cNvSpPr>
                  <a:spLocks noChangeShapeType="1"/>
                </p:cNvSpPr>
                <p:nvPr/>
              </p:nvSpPr>
              <p:spPr bwMode="auto">
                <a:xfrm>
                  <a:off x="1981200" y="5715000"/>
                  <a:ext cx="2133600" cy="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88" name="Line 13"/>
                <p:cNvSpPr>
                  <a:spLocks noChangeShapeType="1"/>
                </p:cNvSpPr>
                <p:nvPr/>
              </p:nvSpPr>
              <p:spPr bwMode="auto">
                <a:xfrm>
                  <a:off x="2286000" y="3886200"/>
                  <a:ext cx="0" cy="213360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89" name="Line 14"/>
                <p:cNvSpPr>
                  <a:spLocks noChangeShapeType="1"/>
                </p:cNvSpPr>
                <p:nvPr/>
              </p:nvSpPr>
              <p:spPr bwMode="auto">
                <a:xfrm>
                  <a:off x="2590800" y="3886200"/>
                  <a:ext cx="0" cy="213360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90" name="Line 15"/>
                <p:cNvSpPr>
                  <a:spLocks noChangeShapeType="1"/>
                </p:cNvSpPr>
                <p:nvPr/>
              </p:nvSpPr>
              <p:spPr bwMode="auto">
                <a:xfrm>
                  <a:off x="2895600" y="3886200"/>
                  <a:ext cx="0" cy="213360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91" name="Line 16"/>
                <p:cNvSpPr>
                  <a:spLocks noChangeShapeType="1"/>
                </p:cNvSpPr>
                <p:nvPr/>
              </p:nvSpPr>
              <p:spPr bwMode="auto">
                <a:xfrm>
                  <a:off x="3200400" y="3886200"/>
                  <a:ext cx="0" cy="213360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92" name="Line 17"/>
                <p:cNvSpPr>
                  <a:spLocks noChangeShapeType="1"/>
                </p:cNvSpPr>
                <p:nvPr/>
              </p:nvSpPr>
              <p:spPr bwMode="auto">
                <a:xfrm>
                  <a:off x="3505200" y="3886200"/>
                  <a:ext cx="0" cy="213360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93" name="Line 18"/>
                <p:cNvSpPr>
                  <a:spLocks noChangeShapeType="1"/>
                </p:cNvSpPr>
                <p:nvPr/>
              </p:nvSpPr>
              <p:spPr bwMode="auto">
                <a:xfrm>
                  <a:off x="3810000" y="3886200"/>
                  <a:ext cx="0" cy="2133600"/>
                </a:xfrm>
                <a:prstGeom prst="line">
                  <a:avLst/>
                </a:prstGeom>
                <a:noFill/>
                <a:ln w="19050">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194" name="Rectangle 159"/>
                <p:cNvSpPr>
                  <a:spLocks noChangeArrowheads="1"/>
                </p:cNvSpPr>
                <p:nvPr/>
              </p:nvSpPr>
              <p:spPr bwMode="auto">
                <a:xfrm>
                  <a:off x="1981200" y="38862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195" name="Rectangle 160"/>
                <p:cNvSpPr>
                  <a:spLocks noChangeArrowheads="1"/>
                </p:cNvSpPr>
                <p:nvPr/>
              </p:nvSpPr>
              <p:spPr bwMode="auto">
                <a:xfrm>
                  <a:off x="2895600" y="3886200"/>
                  <a:ext cx="304800" cy="304800"/>
                </a:xfrm>
                <a:prstGeom prst="rect">
                  <a:avLst/>
                </a:prstGeom>
                <a:solidFill>
                  <a:srgbClr val="990000">
                    <a:alpha val="5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196" name="Rectangle 161"/>
                <p:cNvSpPr>
                  <a:spLocks noChangeArrowheads="1"/>
                </p:cNvSpPr>
                <p:nvPr/>
              </p:nvSpPr>
              <p:spPr bwMode="auto">
                <a:xfrm>
                  <a:off x="1981200" y="4191000"/>
                  <a:ext cx="304800" cy="304800"/>
                </a:xfrm>
                <a:prstGeom prst="rect">
                  <a:avLst/>
                </a:prstGeom>
                <a:solidFill>
                  <a:srgbClr val="990000">
                    <a:alpha val="45097"/>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197" name="Rectangle 162"/>
                <p:cNvSpPr>
                  <a:spLocks noChangeArrowheads="1"/>
                </p:cNvSpPr>
                <p:nvPr/>
              </p:nvSpPr>
              <p:spPr bwMode="auto">
                <a:xfrm>
                  <a:off x="2286000" y="4191000"/>
                  <a:ext cx="304800" cy="304800"/>
                </a:xfrm>
                <a:prstGeom prst="rect">
                  <a:avLst/>
                </a:prstGeom>
                <a:solidFill>
                  <a:srgbClr val="990000">
                    <a:alpha val="20000"/>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198" name="Rectangle 39"/>
                <p:cNvSpPr>
                  <a:spLocks noChangeArrowheads="1"/>
                </p:cNvSpPr>
                <p:nvPr/>
              </p:nvSpPr>
              <p:spPr bwMode="auto">
                <a:xfrm>
                  <a:off x="3200400" y="3886200"/>
                  <a:ext cx="304800" cy="304800"/>
                </a:xfrm>
                <a:prstGeom prst="rect">
                  <a:avLst/>
                </a:prstGeom>
                <a:solidFill>
                  <a:srgbClr val="990000">
                    <a:alpha val="30196"/>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199" name="Rectangle 40"/>
                <p:cNvSpPr>
                  <a:spLocks noChangeArrowheads="1"/>
                </p:cNvSpPr>
                <p:nvPr/>
              </p:nvSpPr>
              <p:spPr bwMode="auto">
                <a:xfrm>
                  <a:off x="2895600" y="4191000"/>
                  <a:ext cx="304800" cy="304800"/>
                </a:xfrm>
                <a:prstGeom prst="rect">
                  <a:avLst/>
                </a:prstGeom>
                <a:solidFill>
                  <a:srgbClr val="990000">
                    <a:alpha val="7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0" name="Rectangle 46"/>
                <p:cNvSpPr>
                  <a:spLocks noChangeArrowheads="1"/>
                </p:cNvSpPr>
                <p:nvPr/>
              </p:nvSpPr>
              <p:spPr bwMode="auto">
                <a:xfrm>
                  <a:off x="2590800" y="38862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1" name="Rectangle 59"/>
                <p:cNvSpPr>
                  <a:spLocks noChangeArrowheads="1"/>
                </p:cNvSpPr>
                <p:nvPr/>
              </p:nvSpPr>
              <p:spPr bwMode="auto">
                <a:xfrm>
                  <a:off x="2286000" y="3886200"/>
                  <a:ext cx="304800" cy="304800"/>
                </a:xfrm>
                <a:prstGeom prst="rect">
                  <a:avLst/>
                </a:prstGeom>
                <a:solidFill>
                  <a:schemeClr val="tx1"/>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2" name="Rectangle 60"/>
                <p:cNvSpPr>
                  <a:spLocks noChangeArrowheads="1"/>
                </p:cNvSpPr>
                <p:nvPr/>
              </p:nvSpPr>
              <p:spPr bwMode="auto">
                <a:xfrm>
                  <a:off x="2590800" y="4800600"/>
                  <a:ext cx="304800" cy="304800"/>
                </a:xfrm>
                <a:prstGeom prst="rect">
                  <a:avLst/>
                </a:prstGeom>
                <a:solidFill>
                  <a:srgbClr val="990000">
                    <a:alpha val="7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3" name="Rectangle 61"/>
                <p:cNvSpPr>
                  <a:spLocks noChangeArrowheads="1"/>
                </p:cNvSpPr>
                <p:nvPr/>
              </p:nvSpPr>
              <p:spPr bwMode="auto">
                <a:xfrm>
                  <a:off x="3505200" y="4495800"/>
                  <a:ext cx="304800" cy="304800"/>
                </a:xfrm>
                <a:prstGeom prst="rect">
                  <a:avLst/>
                </a:prstGeom>
                <a:solidFill>
                  <a:srgbClr val="990000">
                    <a:alpha val="7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4" name="Rectangle 62"/>
                <p:cNvSpPr>
                  <a:spLocks noChangeArrowheads="1"/>
                </p:cNvSpPr>
                <p:nvPr/>
              </p:nvSpPr>
              <p:spPr bwMode="auto">
                <a:xfrm>
                  <a:off x="1981200" y="5715000"/>
                  <a:ext cx="304800" cy="304800"/>
                </a:xfrm>
                <a:prstGeom prst="rect">
                  <a:avLst/>
                </a:prstGeom>
                <a:solidFill>
                  <a:srgbClr val="990000">
                    <a:alpha val="7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5" name="Rectangle 63"/>
                <p:cNvSpPr>
                  <a:spLocks noChangeArrowheads="1"/>
                </p:cNvSpPr>
                <p:nvPr/>
              </p:nvSpPr>
              <p:spPr bwMode="auto">
                <a:xfrm>
                  <a:off x="3200400" y="5410200"/>
                  <a:ext cx="304800" cy="304800"/>
                </a:xfrm>
                <a:prstGeom prst="rect">
                  <a:avLst/>
                </a:prstGeom>
                <a:solidFill>
                  <a:srgbClr val="990000">
                    <a:alpha val="7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6" name="Rectangle 64"/>
                <p:cNvSpPr>
                  <a:spLocks noChangeArrowheads="1"/>
                </p:cNvSpPr>
                <p:nvPr/>
              </p:nvSpPr>
              <p:spPr bwMode="auto">
                <a:xfrm>
                  <a:off x="3810000" y="3886200"/>
                  <a:ext cx="304800" cy="304800"/>
                </a:xfrm>
                <a:prstGeom prst="rect">
                  <a:avLst/>
                </a:prstGeom>
                <a:solidFill>
                  <a:srgbClr val="990000">
                    <a:alpha val="7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7" name="Rectangle 65"/>
                <p:cNvSpPr>
                  <a:spLocks noChangeArrowheads="1"/>
                </p:cNvSpPr>
                <p:nvPr/>
              </p:nvSpPr>
              <p:spPr bwMode="auto">
                <a:xfrm>
                  <a:off x="1981200" y="5105400"/>
                  <a:ext cx="304800" cy="304800"/>
                </a:xfrm>
                <a:prstGeom prst="rect">
                  <a:avLst/>
                </a:prstGeom>
                <a:solidFill>
                  <a:schemeClr val="tx1"/>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8" name="Rectangle 66"/>
                <p:cNvSpPr>
                  <a:spLocks noChangeArrowheads="1"/>
                </p:cNvSpPr>
                <p:nvPr/>
              </p:nvSpPr>
              <p:spPr bwMode="auto">
                <a:xfrm>
                  <a:off x="3810000" y="5715000"/>
                  <a:ext cx="304800" cy="304800"/>
                </a:xfrm>
                <a:prstGeom prst="rect">
                  <a:avLst/>
                </a:prstGeom>
                <a:solidFill>
                  <a:schemeClr val="tx1"/>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09" name="Rectangle 67"/>
                <p:cNvSpPr>
                  <a:spLocks noChangeArrowheads="1"/>
                </p:cNvSpPr>
                <p:nvPr/>
              </p:nvSpPr>
              <p:spPr bwMode="auto">
                <a:xfrm>
                  <a:off x="3505200" y="5105400"/>
                  <a:ext cx="304800" cy="304800"/>
                </a:xfrm>
                <a:prstGeom prst="rect">
                  <a:avLst/>
                </a:prstGeom>
                <a:solidFill>
                  <a:srgbClr val="990000">
                    <a:alpha val="7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0" name="Rectangle 68"/>
                <p:cNvSpPr>
                  <a:spLocks noChangeArrowheads="1"/>
                </p:cNvSpPr>
                <p:nvPr/>
              </p:nvSpPr>
              <p:spPr bwMode="auto">
                <a:xfrm>
                  <a:off x="3505200" y="38862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1" name="Rectangle 69"/>
                <p:cNvSpPr>
                  <a:spLocks noChangeArrowheads="1"/>
                </p:cNvSpPr>
                <p:nvPr/>
              </p:nvSpPr>
              <p:spPr bwMode="auto">
                <a:xfrm>
                  <a:off x="2286000" y="54102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2" name="Rectangle 70"/>
                <p:cNvSpPr>
                  <a:spLocks noChangeArrowheads="1"/>
                </p:cNvSpPr>
                <p:nvPr/>
              </p:nvSpPr>
              <p:spPr bwMode="auto">
                <a:xfrm>
                  <a:off x="2895600" y="51054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3" name="Rectangle 71"/>
                <p:cNvSpPr>
                  <a:spLocks noChangeArrowheads="1"/>
                </p:cNvSpPr>
                <p:nvPr/>
              </p:nvSpPr>
              <p:spPr bwMode="auto">
                <a:xfrm>
                  <a:off x="2286000" y="48006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4" name="Rectangle 72"/>
                <p:cNvSpPr>
                  <a:spLocks noChangeArrowheads="1"/>
                </p:cNvSpPr>
                <p:nvPr/>
              </p:nvSpPr>
              <p:spPr bwMode="auto">
                <a:xfrm>
                  <a:off x="3810000" y="41910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5" name="Rectangle 73"/>
                <p:cNvSpPr>
                  <a:spLocks noChangeArrowheads="1"/>
                </p:cNvSpPr>
                <p:nvPr/>
              </p:nvSpPr>
              <p:spPr bwMode="auto">
                <a:xfrm>
                  <a:off x="2895600" y="57150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6" name="Rectangle 74"/>
                <p:cNvSpPr>
                  <a:spLocks noChangeArrowheads="1"/>
                </p:cNvSpPr>
                <p:nvPr/>
              </p:nvSpPr>
              <p:spPr bwMode="auto">
                <a:xfrm>
                  <a:off x="3810000" y="48006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7" name="Rectangle 75"/>
                <p:cNvSpPr>
                  <a:spLocks noChangeArrowheads="1"/>
                </p:cNvSpPr>
                <p:nvPr/>
              </p:nvSpPr>
              <p:spPr bwMode="auto">
                <a:xfrm>
                  <a:off x="2590800" y="4191000"/>
                  <a:ext cx="304800" cy="304800"/>
                </a:xfrm>
                <a:prstGeom prst="rect">
                  <a:avLst/>
                </a:prstGeom>
                <a:solidFill>
                  <a:srgbClr val="990000">
                    <a:alpha val="30196"/>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8" name="Rectangle 76"/>
                <p:cNvSpPr>
                  <a:spLocks noChangeArrowheads="1"/>
                </p:cNvSpPr>
                <p:nvPr/>
              </p:nvSpPr>
              <p:spPr bwMode="auto">
                <a:xfrm>
                  <a:off x="2286000" y="5715000"/>
                  <a:ext cx="304800" cy="304800"/>
                </a:xfrm>
                <a:prstGeom prst="rect">
                  <a:avLst/>
                </a:prstGeom>
                <a:solidFill>
                  <a:srgbClr val="990000">
                    <a:alpha val="30196"/>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19" name="Rectangle 77"/>
                <p:cNvSpPr>
                  <a:spLocks noChangeArrowheads="1"/>
                </p:cNvSpPr>
                <p:nvPr/>
              </p:nvSpPr>
              <p:spPr bwMode="auto">
                <a:xfrm>
                  <a:off x="3810000" y="5410200"/>
                  <a:ext cx="304800" cy="304800"/>
                </a:xfrm>
                <a:prstGeom prst="rect">
                  <a:avLst/>
                </a:prstGeom>
                <a:solidFill>
                  <a:srgbClr val="990000">
                    <a:alpha val="30196"/>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0" name="Rectangle 78"/>
                <p:cNvSpPr>
                  <a:spLocks noChangeArrowheads="1"/>
                </p:cNvSpPr>
                <p:nvPr/>
              </p:nvSpPr>
              <p:spPr bwMode="auto">
                <a:xfrm>
                  <a:off x="2286000" y="4495800"/>
                  <a:ext cx="304800" cy="304800"/>
                </a:xfrm>
                <a:prstGeom prst="rect">
                  <a:avLst/>
                </a:prstGeom>
                <a:solidFill>
                  <a:srgbClr val="990000">
                    <a:alpha val="30196"/>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1" name="Rectangle 79"/>
                <p:cNvSpPr>
                  <a:spLocks noChangeArrowheads="1"/>
                </p:cNvSpPr>
                <p:nvPr/>
              </p:nvSpPr>
              <p:spPr bwMode="auto">
                <a:xfrm>
                  <a:off x="3505200" y="5410200"/>
                  <a:ext cx="304800" cy="304800"/>
                </a:xfrm>
                <a:prstGeom prst="rect">
                  <a:avLst/>
                </a:prstGeom>
                <a:solidFill>
                  <a:srgbClr val="990000">
                    <a:alpha val="30196"/>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2" name="Rectangle 80"/>
                <p:cNvSpPr>
                  <a:spLocks noChangeArrowheads="1"/>
                </p:cNvSpPr>
                <p:nvPr/>
              </p:nvSpPr>
              <p:spPr bwMode="auto">
                <a:xfrm>
                  <a:off x="2286000" y="5105400"/>
                  <a:ext cx="304800" cy="304800"/>
                </a:xfrm>
                <a:prstGeom prst="rect">
                  <a:avLst/>
                </a:prstGeom>
                <a:solidFill>
                  <a:srgbClr val="990000">
                    <a:alpha val="30196"/>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3" name="Rectangle 81"/>
                <p:cNvSpPr>
                  <a:spLocks noChangeArrowheads="1"/>
                </p:cNvSpPr>
                <p:nvPr/>
              </p:nvSpPr>
              <p:spPr bwMode="auto">
                <a:xfrm>
                  <a:off x="2590800" y="4495800"/>
                  <a:ext cx="304800" cy="304800"/>
                </a:xfrm>
                <a:prstGeom prst="rect">
                  <a:avLst/>
                </a:prstGeom>
                <a:solidFill>
                  <a:srgbClr val="990000">
                    <a:alpha val="20000"/>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4" name="Rectangle 82"/>
                <p:cNvSpPr>
                  <a:spLocks noChangeArrowheads="1"/>
                </p:cNvSpPr>
                <p:nvPr/>
              </p:nvSpPr>
              <p:spPr bwMode="auto">
                <a:xfrm>
                  <a:off x="1981200" y="5410200"/>
                  <a:ext cx="304800" cy="304800"/>
                </a:xfrm>
                <a:prstGeom prst="rect">
                  <a:avLst/>
                </a:prstGeom>
                <a:solidFill>
                  <a:srgbClr val="990000">
                    <a:alpha val="20000"/>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5" name="Rectangle 83"/>
                <p:cNvSpPr>
                  <a:spLocks noChangeArrowheads="1"/>
                </p:cNvSpPr>
                <p:nvPr/>
              </p:nvSpPr>
              <p:spPr bwMode="auto">
                <a:xfrm>
                  <a:off x="3505200" y="5715000"/>
                  <a:ext cx="304800" cy="304800"/>
                </a:xfrm>
                <a:prstGeom prst="rect">
                  <a:avLst/>
                </a:prstGeom>
                <a:solidFill>
                  <a:srgbClr val="990000">
                    <a:alpha val="20000"/>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6" name="Rectangle 84"/>
                <p:cNvSpPr>
                  <a:spLocks noChangeArrowheads="1"/>
                </p:cNvSpPr>
                <p:nvPr/>
              </p:nvSpPr>
              <p:spPr bwMode="auto">
                <a:xfrm>
                  <a:off x="3200400" y="4191000"/>
                  <a:ext cx="304800" cy="304800"/>
                </a:xfrm>
                <a:prstGeom prst="rect">
                  <a:avLst/>
                </a:prstGeom>
                <a:solidFill>
                  <a:srgbClr val="990000">
                    <a:alpha val="20000"/>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7" name="Rectangle 85"/>
                <p:cNvSpPr>
                  <a:spLocks noChangeArrowheads="1"/>
                </p:cNvSpPr>
                <p:nvPr/>
              </p:nvSpPr>
              <p:spPr bwMode="auto">
                <a:xfrm>
                  <a:off x="2895600" y="4800600"/>
                  <a:ext cx="304800" cy="304800"/>
                </a:xfrm>
                <a:prstGeom prst="rect">
                  <a:avLst/>
                </a:prstGeom>
                <a:solidFill>
                  <a:srgbClr val="990000">
                    <a:alpha val="20000"/>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8" name="Rectangle 86"/>
                <p:cNvSpPr>
                  <a:spLocks noChangeArrowheads="1"/>
                </p:cNvSpPr>
                <p:nvPr/>
              </p:nvSpPr>
              <p:spPr bwMode="auto">
                <a:xfrm>
                  <a:off x="3200400" y="4495800"/>
                  <a:ext cx="304800" cy="304800"/>
                </a:xfrm>
                <a:prstGeom prst="rect">
                  <a:avLst/>
                </a:prstGeom>
                <a:solidFill>
                  <a:srgbClr val="990000">
                    <a:alpha val="20000"/>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29" name="Rectangle 87"/>
                <p:cNvSpPr>
                  <a:spLocks noChangeArrowheads="1"/>
                </p:cNvSpPr>
                <p:nvPr/>
              </p:nvSpPr>
              <p:spPr bwMode="auto">
                <a:xfrm>
                  <a:off x="2590800" y="5105400"/>
                  <a:ext cx="304800" cy="304800"/>
                </a:xfrm>
                <a:prstGeom prst="rect">
                  <a:avLst/>
                </a:prstGeom>
                <a:solidFill>
                  <a:srgbClr val="990000">
                    <a:alpha val="5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0" name="Rectangle 89"/>
                <p:cNvSpPr>
                  <a:spLocks noChangeArrowheads="1"/>
                </p:cNvSpPr>
                <p:nvPr/>
              </p:nvSpPr>
              <p:spPr bwMode="auto">
                <a:xfrm>
                  <a:off x="3810000" y="4495800"/>
                  <a:ext cx="304800" cy="304800"/>
                </a:xfrm>
                <a:prstGeom prst="rect">
                  <a:avLst/>
                </a:prstGeom>
                <a:solidFill>
                  <a:srgbClr val="990000">
                    <a:alpha val="5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1" name="Rectangle 90"/>
                <p:cNvSpPr>
                  <a:spLocks noChangeArrowheads="1"/>
                </p:cNvSpPr>
                <p:nvPr/>
              </p:nvSpPr>
              <p:spPr bwMode="auto">
                <a:xfrm>
                  <a:off x="1981200" y="4495800"/>
                  <a:ext cx="304800" cy="304800"/>
                </a:xfrm>
                <a:prstGeom prst="rect">
                  <a:avLst/>
                </a:prstGeom>
                <a:solidFill>
                  <a:srgbClr val="990000">
                    <a:alpha val="5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2" name="Rectangle 91"/>
                <p:cNvSpPr>
                  <a:spLocks noChangeArrowheads="1"/>
                </p:cNvSpPr>
                <p:nvPr/>
              </p:nvSpPr>
              <p:spPr bwMode="auto">
                <a:xfrm>
                  <a:off x="3505200" y="4800600"/>
                  <a:ext cx="304800" cy="304800"/>
                </a:xfrm>
                <a:prstGeom prst="rect">
                  <a:avLst/>
                </a:prstGeom>
                <a:solidFill>
                  <a:srgbClr val="990000">
                    <a:alpha val="5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3" name="Rectangle 92"/>
                <p:cNvSpPr>
                  <a:spLocks noChangeArrowheads="1"/>
                </p:cNvSpPr>
                <p:nvPr/>
              </p:nvSpPr>
              <p:spPr bwMode="auto">
                <a:xfrm>
                  <a:off x="2895600" y="5410200"/>
                  <a:ext cx="304800" cy="304800"/>
                </a:xfrm>
                <a:prstGeom prst="rect">
                  <a:avLst/>
                </a:prstGeom>
                <a:solidFill>
                  <a:srgbClr val="990000">
                    <a:alpha val="5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4" name="Rectangle 93"/>
                <p:cNvSpPr>
                  <a:spLocks noChangeArrowheads="1"/>
                </p:cNvSpPr>
                <p:nvPr/>
              </p:nvSpPr>
              <p:spPr bwMode="auto">
                <a:xfrm>
                  <a:off x="3505200" y="4191000"/>
                  <a:ext cx="304800" cy="304800"/>
                </a:xfrm>
                <a:prstGeom prst="rect">
                  <a:avLst/>
                </a:prstGeom>
                <a:solidFill>
                  <a:schemeClr val="tx1"/>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5" name="Rectangle 94"/>
                <p:cNvSpPr>
                  <a:spLocks noChangeArrowheads="1"/>
                </p:cNvSpPr>
                <p:nvPr/>
              </p:nvSpPr>
              <p:spPr bwMode="auto">
                <a:xfrm>
                  <a:off x="1981200" y="4800600"/>
                  <a:ext cx="304800" cy="304800"/>
                </a:xfrm>
                <a:prstGeom prst="rect">
                  <a:avLst/>
                </a:prstGeom>
                <a:solidFill>
                  <a:srgbClr val="990000">
                    <a:alpha val="5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6" name="Rectangle 95"/>
                <p:cNvSpPr>
                  <a:spLocks noChangeArrowheads="1"/>
                </p:cNvSpPr>
                <p:nvPr/>
              </p:nvSpPr>
              <p:spPr bwMode="auto">
                <a:xfrm>
                  <a:off x="2590800" y="5715000"/>
                  <a:ext cx="304800" cy="304800"/>
                </a:xfrm>
                <a:prstGeom prst="rect">
                  <a:avLst/>
                </a:prstGeom>
                <a:solidFill>
                  <a:srgbClr val="990000">
                    <a:alpha val="50195"/>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7" name="Rectangle 96"/>
                <p:cNvSpPr>
                  <a:spLocks noChangeArrowheads="1"/>
                </p:cNvSpPr>
                <p:nvPr/>
              </p:nvSpPr>
              <p:spPr bwMode="auto">
                <a:xfrm>
                  <a:off x="2895600" y="4495800"/>
                  <a:ext cx="304800" cy="304800"/>
                </a:xfrm>
                <a:prstGeom prst="rect">
                  <a:avLst/>
                </a:prstGeom>
                <a:solidFill>
                  <a:srgbClr val="990000">
                    <a:alpha val="5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8" name="Rectangle 97"/>
                <p:cNvSpPr>
                  <a:spLocks noChangeArrowheads="1"/>
                </p:cNvSpPr>
                <p:nvPr/>
              </p:nvSpPr>
              <p:spPr bwMode="auto">
                <a:xfrm>
                  <a:off x="3810000" y="51054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39" name="Rectangle 98"/>
                <p:cNvSpPr>
                  <a:spLocks noChangeArrowheads="1"/>
                </p:cNvSpPr>
                <p:nvPr/>
              </p:nvSpPr>
              <p:spPr bwMode="auto">
                <a:xfrm>
                  <a:off x="3200400" y="51054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40" name="Rectangle 100"/>
                <p:cNvSpPr>
                  <a:spLocks noChangeArrowheads="1"/>
                </p:cNvSpPr>
                <p:nvPr/>
              </p:nvSpPr>
              <p:spPr bwMode="auto">
                <a:xfrm>
                  <a:off x="3200400" y="4800600"/>
                  <a:ext cx="304800" cy="304800"/>
                </a:xfrm>
                <a:prstGeom prst="rect">
                  <a:avLst/>
                </a:prstGeom>
                <a:solidFill>
                  <a:schemeClr val="tx1"/>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41" name="Rectangle 101"/>
                <p:cNvSpPr>
                  <a:spLocks noChangeArrowheads="1"/>
                </p:cNvSpPr>
                <p:nvPr/>
              </p:nvSpPr>
              <p:spPr bwMode="auto">
                <a:xfrm>
                  <a:off x="2895600" y="5105400"/>
                  <a:ext cx="304800" cy="304800"/>
                </a:xfrm>
                <a:prstGeom prst="rect">
                  <a:avLst/>
                </a:prstGeom>
                <a:solidFill>
                  <a:srgbClr val="990000">
                    <a:alpha val="79999"/>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42" name="Rectangle 102"/>
                <p:cNvSpPr>
                  <a:spLocks noChangeArrowheads="1"/>
                </p:cNvSpPr>
                <p:nvPr/>
              </p:nvSpPr>
              <p:spPr bwMode="auto">
                <a:xfrm>
                  <a:off x="3200400" y="57150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43" name="Rectangle 103"/>
                <p:cNvSpPr>
                  <a:spLocks noChangeArrowheads="1"/>
                </p:cNvSpPr>
                <p:nvPr/>
              </p:nvSpPr>
              <p:spPr bwMode="auto">
                <a:xfrm>
                  <a:off x="3200400" y="51054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sp>
              <p:nvSpPr>
                <p:cNvPr id="244" name="Rectangle 104"/>
                <p:cNvSpPr>
                  <a:spLocks noChangeArrowheads="1"/>
                </p:cNvSpPr>
                <p:nvPr/>
              </p:nvSpPr>
              <p:spPr bwMode="auto">
                <a:xfrm>
                  <a:off x="2590800" y="5410200"/>
                  <a:ext cx="304800" cy="304800"/>
                </a:xfrm>
                <a:prstGeom prst="rect">
                  <a:avLst/>
                </a:prstGeom>
                <a:solidFill>
                  <a:srgbClr val="990000">
                    <a:alpha val="5098"/>
                  </a:srgbClr>
                </a:solidFill>
                <a:ln w="19050">
                  <a:solidFill>
                    <a:srgbClr val="800000"/>
                  </a:solidFill>
                  <a:miter lim="800000"/>
                  <a:headEnd/>
                  <a:tailEnd/>
                </a:ln>
              </p:spPr>
              <p:txBody>
                <a:bodyPr wrap="none" anchor="ctr"/>
                <a:lstStyle/>
                <a:p>
                  <a:pPr eaLnBrk="0" fontAlgn="base" hangingPunct="0">
                    <a:spcBef>
                      <a:spcPct val="0"/>
                    </a:spcBef>
                    <a:spcAft>
                      <a:spcPct val="0"/>
                    </a:spcAft>
                  </a:pPr>
                  <a:endParaRPr lang="en-US" sz="1600">
                    <a:solidFill>
                      <a:srgbClr val="000000"/>
                    </a:solidFill>
                    <a:latin typeface="Arial" charset="0"/>
                  </a:endParaRPr>
                </a:p>
              </p:txBody>
            </p:sp>
          </p:grpSp>
          <p:sp>
            <p:nvSpPr>
              <p:cNvPr id="245" name="TextBox 70"/>
              <p:cNvSpPr txBox="1">
                <a:spLocks noChangeArrowheads="1"/>
              </p:cNvSpPr>
              <p:nvPr/>
            </p:nvSpPr>
            <p:spPr bwMode="auto">
              <a:xfrm>
                <a:off x="3886200" y="5410200"/>
                <a:ext cx="381001" cy="477830"/>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dirty="0">
                    <a:solidFill>
                      <a:srgbClr val="000000"/>
                    </a:solidFill>
                    <a:latin typeface="Arial" charset="0"/>
                  </a:rPr>
                  <a:t>≈</a:t>
                </a:r>
              </a:p>
            </p:txBody>
          </p:sp>
          <p:sp>
            <p:nvSpPr>
              <p:cNvPr id="247" name="Rectangle 71"/>
              <p:cNvSpPr>
                <a:spLocks noChangeArrowheads="1"/>
              </p:cNvSpPr>
              <p:nvPr/>
            </p:nvSpPr>
            <p:spPr bwMode="auto">
              <a:xfrm>
                <a:off x="4953000" y="5181600"/>
                <a:ext cx="457200" cy="1066800"/>
              </a:xfrm>
              <a:prstGeom prst="rect">
                <a:avLst/>
              </a:prstGeom>
              <a:solidFill>
                <a:srgbClr val="990000">
                  <a:alpha val="50195"/>
                </a:srgbClr>
              </a:solidFill>
              <a:ln w="19050" algn="ctr">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248" name="TextBox 247"/>
              <p:cNvSpPr txBox="1"/>
              <p:nvPr/>
            </p:nvSpPr>
            <p:spPr>
              <a:xfrm>
                <a:off x="5715001" y="5486400"/>
                <a:ext cx="533400" cy="477830"/>
              </a:xfrm>
              <a:prstGeom prst="rect">
                <a:avLst/>
              </a:prstGeom>
              <a:noFill/>
            </p:spPr>
            <p:txBody>
              <a:bodyPr wrap="square" rtlCol="0">
                <a:spAutoFit/>
              </a:bodyPr>
              <a:lstStyle/>
              <a:p>
                <a:r>
                  <a:rPr lang="en-US" sz="1600" dirty="0" smtClean="0"/>
                  <a:t>*</a:t>
                </a:r>
                <a:endParaRPr lang="en-US" sz="1600" dirty="0"/>
              </a:p>
            </p:txBody>
          </p:sp>
          <p:sp>
            <p:nvSpPr>
              <p:cNvPr id="249" name="TextBox 248"/>
              <p:cNvSpPr txBox="1"/>
              <p:nvPr/>
            </p:nvSpPr>
            <p:spPr>
              <a:xfrm>
                <a:off x="4953001" y="5562600"/>
                <a:ext cx="609600" cy="477830"/>
              </a:xfrm>
              <a:prstGeom prst="rect">
                <a:avLst/>
              </a:prstGeom>
              <a:noFill/>
            </p:spPr>
            <p:txBody>
              <a:bodyPr wrap="square" rtlCol="0">
                <a:spAutoFit/>
              </a:bodyPr>
              <a:lstStyle/>
              <a:p>
                <a:r>
                  <a:rPr lang="en-US" sz="1600" dirty="0" smtClean="0"/>
                  <a:t>U</a:t>
                </a:r>
                <a:r>
                  <a:rPr lang="en-US" sz="1600" baseline="30000" dirty="0" smtClean="0"/>
                  <a:t>T</a:t>
                </a:r>
                <a:endParaRPr lang="en-US" sz="1600" baseline="30000" dirty="0"/>
              </a:p>
            </p:txBody>
          </p:sp>
          <p:sp>
            <p:nvSpPr>
              <p:cNvPr id="251" name="Rectangle 142"/>
              <p:cNvSpPr>
                <a:spLocks noChangeArrowheads="1"/>
              </p:cNvSpPr>
              <p:nvPr/>
            </p:nvSpPr>
            <p:spPr bwMode="auto">
              <a:xfrm>
                <a:off x="6172200" y="5410200"/>
                <a:ext cx="990600" cy="381000"/>
              </a:xfrm>
              <a:prstGeom prst="rect">
                <a:avLst/>
              </a:prstGeom>
              <a:solidFill>
                <a:srgbClr val="990000">
                  <a:alpha val="50195"/>
                </a:srgbClr>
              </a:solidFill>
              <a:ln w="19050" algn="ctr">
                <a:solidFill>
                  <a:srgbClr val="800000"/>
                </a:solidFill>
                <a:round/>
                <a:headEnd/>
                <a:tailEnd/>
              </a:ln>
            </p:spPr>
            <p:txBody>
              <a:bodyPr/>
              <a:lstStyle/>
              <a:p>
                <a:pPr eaLnBrk="0" fontAlgn="base" hangingPunct="0">
                  <a:spcBef>
                    <a:spcPct val="0"/>
                  </a:spcBef>
                  <a:spcAft>
                    <a:spcPct val="0"/>
                  </a:spcAft>
                </a:pPr>
                <a:endParaRPr lang="en-US" sz="1600">
                  <a:solidFill>
                    <a:srgbClr val="000000"/>
                  </a:solidFill>
                  <a:latin typeface="Arial" charset="0"/>
                </a:endParaRPr>
              </a:p>
            </p:txBody>
          </p:sp>
          <p:sp>
            <p:nvSpPr>
              <p:cNvPr id="252" name="TextBox 251"/>
              <p:cNvSpPr txBox="1"/>
              <p:nvPr/>
            </p:nvSpPr>
            <p:spPr>
              <a:xfrm>
                <a:off x="6477000" y="5410200"/>
                <a:ext cx="609600" cy="477830"/>
              </a:xfrm>
              <a:prstGeom prst="rect">
                <a:avLst/>
              </a:prstGeom>
              <a:noFill/>
            </p:spPr>
            <p:txBody>
              <a:bodyPr wrap="square" rtlCol="0">
                <a:spAutoFit/>
              </a:bodyPr>
              <a:lstStyle/>
              <a:p>
                <a:r>
                  <a:rPr lang="en-US" sz="1600" dirty="0" smtClean="0"/>
                  <a:t>V</a:t>
                </a:r>
                <a:endParaRPr lang="en-US" sz="1600" baseline="30000" dirty="0"/>
              </a:p>
            </p:txBody>
          </p:sp>
        </p:grpSp>
      </p:grpSp>
      <p:sp>
        <p:nvSpPr>
          <p:cNvPr id="114" name="Title 1"/>
          <p:cNvSpPr txBox="1">
            <a:spLocks/>
          </p:cNvSpPr>
          <p:nvPr/>
        </p:nvSpPr>
        <p:spPr>
          <a:xfrm>
            <a:off x="4982448" y="2360357"/>
            <a:ext cx="3687002" cy="47591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600" dirty="0" smtClean="0"/>
              <a:t>Probabilistic Matrix Factorization (PMF)</a:t>
            </a:r>
          </a:p>
        </p:txBody>
      </p:sp>
      <p:pic>
        <p:nvPicPr>
          <p:cNvPr id="8" name="Picture 7" descr="U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675" y="325132"/>
            <a:ext cx="1013546" cy="580144"/>
          </a:xfrm>
          <a:prstGeom prst="rect">
            <a:avLst/>
          </a:prstGeom>
        </p:spPr>
      </p:pic>
      <p:pic>
        <p:nvPicPr>
          <p:cNvPr id="115" name="Picture 11" descr="bgclogo_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31" y="2360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9" name="Group 8"/>
          <p:cNvGrpSpPr/>
          <p:nvPr/>
        </p:nvGrpSpPr>
        <p:grpSpPr>
          <a:xfrm>
            <a:off x="0" y="3076754"/>
            <a:ext cx="4198686" cy="3551374"/>
            <a:chOff x="1600200" y="2667000"/>
            <a:chExt cx="5270775" cy="3956541"/>
          </a:xfrm>
        </p:grpSpPr>
        <p:pic>
          <p:nvPicPr>
            <p:cNvPr id="12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200" y="2667000"/>
              <a:ext cx="5270775" cy="3956541"/>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p:cNvSpPr txBox="1"/>
            <p:nvPr/>
          </p:nvSpPr>
          <p:spPr>
            <a:xfrm rot="16200000">
              <a:off x="1279469" y="4511731"/>
              <a:ext cx="1223262" cy="276999"/>
            </a:xfrm>
            <a:prstGeom prst="rect">
              <a:avLst/>
            </a:prstGeom>
            <a:solidFill>
              <a:schemeClr val="bg1"/>
            </a:solidFill>
          </p:spPr>
          <p:txBody>
            <a:bodyPr wrap="none" rtlCol="0">
              <a:spAutoFit/>
            </a:bodyPr>
            <a:lstStyle/>
            <a:p>
              <a:r>
                <a:rPr lang="en-US" sz="1200" dirty="0" smtClean="0">
                  <a:latin typeface="+mn-lt"/>
                </a:rPr>
                <a:t>Individual plants</a:t>
              </a:r>
              <a:endParaRPr lang="en-US" sz="1200" dirty="0">
                <a:latin typeface="+mn-lt"/>
              </a:endParaRPr>
            </a:p>
          </p:txBody>
        </p:sp>
      </p:grpSp>
      <p:sp>
        <p:nvSpPr>
          <p:cNvPr id="9" name="Rectangle 8"/>
          <p:cNvSpPr/>
          <p:nvPr/>
        </p:nvSpPr>
        <p:spPr>
          <a:xfrm>
            <a:off x="17730" y="2220774"/>
            <a:ext cx="4216887" cy="830997"/>
          </a:xfrm>
          <a:prstGeom prst="rect">
            <a:avLst/>
          </a:prstGeom>
        </p:spPr>
        <p:txBody>
          <a:bodyPr wrap="square">
            <a:spAutoFit/>
          </a:bodyPr>
          <a:lstStyle/>
          <a:p>
            <a:pPr algn="ctr"/>
            <a:r>
              <a:rPr lang="en-US" sz="1600" dirty="0" smtClean="0"/>
              <a:t>TRY = sparse matrix</a:t>
            </a:r>
          </a:p>
          <a:p>
            <a:pPr algn="ctr"/>
            <a:r>
              <a:rPr lang="en-US" sz="1600" dirty="0" smtClean="0"/>
              <a:t>4.7 </a:t>
            </a:r>
            <a:r>
              <a:rPr lang="en-US" sz="1600" dirty="0"/>
              <a:t>million measurements  on </a:t>
            </a:r>
            <a:r>
              <a:rPr lang="en-US" sz="1600" dirty="0" smtClean="0"/>
              <a:t>1000 </a:t>
            </a:r>
            <a:r>
              <a:rPr lang="en-US" sz="1600" dirty="0"/>
              <a:t>traits </a:t>
            </a:r>
            <a:r>
              <a:rPr lang="en-US" sz="1600" dirty="0" smtClean="0"/>
              <a:t>×</a:t>
            </a:r>
          </a:p>
          <a:p>
            <a:pPr algn="ctr"/>
            <a:r>
              <a:rPr lang="en-US" sz="1600" dirty="0"/>
              <a:t>2</a:t>
            </a:r>
            <a:r>
              <a:rPr lang="en-US" sz="1600" dirty="0" smtClean="0"/>
              <a:t> </a:t>
            </a:r>
            <a:r>
              <a:rPr lang="en-US" sz="1600" dirty="0"/>
              <a:t>million individuals  (coverage </a:t>
            </a:r>
            <a:r>
              <a:rPr lang="en-US" sz="1600" dirty="0" smtClean="0"/>
              <a:t>0.4 </a:t>
            </a:r>
            <a:r>
              <a:rPr lang="en-US" sz="1600" dirty="0"/>
              <a:t>% )</a:t>
            </a:r>
          </a:p>
        </p:txBody>
      </p:sp>
    </p:spTree>
    <p:extLst>
      <p:ext uri="{BB962C8B-B14F-4D97-AF65-F5344CB8AC3E}">
        <p14:creationId xmlns:p14="http://schemas.microsoft.com/office/powerpoint/2010/main" val="29168141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Picture 7" descr="Z:\temp\mi_seminar\DGV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941636"/>
            <a:ext cx="8315325" cy="5870575"/>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5"/>
          <p:cNvSpPr>
            <a:spLocks noGrp="1" noChangeArrowheads="1"/>
          </p:cNvSpPr>
          <p:nvPr>
            <p:ph type="title" idx="4294967295"/>
          </p:nvPr>
        </p:nvSpPr>
        <p:spPr>
          <a:xfrm>
            <a:off x="152400" y="151152"/>
            <a:ext cx="8839200" cy="914400"/>
          </a:xfrm>
        </p:spPr>
        <p:txBody>
          <a:bodyPr>
            <a:noAutofit/>
          </a:bodyPr>
          <a:lstStyle/>
          <a:p>
            <a:r>
              <a:rPr lang="en-GB" sz="3600" dirty="0">
                <a:solidFill>
                  <a:schemeClr val="tx1"/>
                </a:solidFill>
              </a:rPr>
              <a:t>The </a:t>
            </a:r>
            <a:r>
              <a:rPr lang="en-GB" sz="3600" b="1" dirty="0">
                <a:solidFill>
                  <a:schemeClr val="tx1"/>
                </a:solidFill>
              </a:rPr>
              <a:t>L</a:t>
            </a:r>
            <a:r>
              <a:rPr lang="en-GB" sz="3600" dirty="0">
                <a:solidFill>
                  <a:schemeClr val="tx1"/>
                </a:solidFill>
              </a:rPr>
              <a:t>und-</a:t>
            </a:r>
            <a:r>
              <a:rPr lang="en-GB" sz="3600" b="1" dirty="0">
                <a:solidFill>
                  <a:schemeClr val="tx1"/>
                </a:solidFill>
              </a:rPr>
              <a:t>P</a:t>
            </a:r>
            <a:r>
              <a:rPr lang="en-GB" sz="3600" dirty="0">
                <a:solidFill>
                  <a:schemeClr val="tx1"/>
                </a:solidFill>
              </a:rPr>
              <a:t>otsdam-</a:t>
            </a:r>
            <a:r>
              <a:rPr lang="en-GB" sz="3600" b="1" dirty="0">
                <a:solidFill>
                  <a:schemeClr val="tx1"/>
                </a:solidFill>
              </a:rPr>
              <a:t>J</a:t>
            </a:r>
            <a:r>
              <a:rPr lang="en-GB" sz="3600" dirty="0">
                <a:solidFill>
                  <a:schemeClr val="tx1"/>
                </a:solidFill>
              </a:rPr>
              <a:t>ena </a:t>
            </a:r>
            <a:r>
              <a:rPr lang="en-GB" sz="3600" dirty="0" smtClean="0">
                <a:solidFill>
                  <a:schemeClr val="tx1"/>
                </a:solidFill>
              </a:rPr>
              <a:t/>
            </a:r>
            <a:br>
              <a:rPr lang="en-GB" sz="3600" dirty="0" smtClean="0">
                <a:solidFill>
                  <a:schemeClr val="tx1"/>
                </a:solidFill>
              </a:rPr>
            </a:br>
            <a:r>
              <a:rPr lang="en-GB" sz="3600" dirty="0" smtClean="0">
                <a:solidFill>
                  <a:schemeClr val="tx1"/>
                </a:solidFill>
              </a:rPr>
              <a:t>Dynamic </a:t>
            </a:r>
            <a:r>
              <a:rPr lang="en-GB" sz="3600" dirty="0">
                <a:solidFill>
                  <a:schemeClr val="tx1"/>
                </a:solidFill>
              </a:rPr>
              <a:t>Global Vegetation </a:t>
            </a:r>
            <a:r>
              <a:rPr lang="en-GB" sz="3600" dirty="0" smtClean="0">
                <a:solidFill>
                  <a:schemeClr val="tx1"/>
                </a:solidFill>
              </a:rPr>
              <a:t>Model (LPJ)</a:t>
            </a:r>
            <a:endParaRPr lang="en-GB" sz="3600" dirty="0">
              <a:solidFill>
                <a:schemeClr val="tx1"/>
              </a:solidFill>
            </a:endParaRPr>
          </a:p>
        </p:txBody>
      </p:sp>
    </p:spTree>
    <p:extLst>
      <p:ext uri="{BB962C8B-B14F-4D97-AF65-F5344CB8AC3E}">
        <p14:creationId xmlns:p14="http://schemas.microsoft.com/office/powerpoint/2010/main" val="375938753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827" y="213901"/>
            <a:ext cx="9067800" cy="868362"/>
          </a:xfrm>
        </p:spPr>
        <p:txBody>
          <a:bodyPr>
            <a:normAutofit fontScale="90000"/>
          </a:bodyPr>
          <a:lstStyle/>
          <a:p>
            <a:r>
              <a:rPr lang="en-US" b="1" dirty="0" smtClean="0"/>
              <a:t>Taxonomic hierarchy </a:t>
            </a:r>
            <a:r>
              <a:rPr lang="en-US" b="1" dirty="0"/>
              <a:t>of the </a:t>
            </a:r>
            <a:r>
              <a:rPr lang="en-US" b="1" dirty="0" smtClean="0"/>
              <a:t/>
            </a:r>
            <a:br>
              <a:rPr lang="en-US" b="1" dirty="0" smtClean="0"/>
            </a:br>
            <a:r>
              <a:rPr lang="en-US" b="1" dirty="0" smtClean="0"/>
              <a:t>plant </a:t>
            </a:r>
            <a:r>
              <a:rPr lang="en-US" b="1" dirty="0"/>
              <a:t>k</a:t>
            </a:r>
            <a:r>
              <a:rPr lang="en-US" b="1" dirty="0" smtClean="0"/>
              <a:t>ingdom</a:t>
            </a:r>
            <a:endParaRPr lang="en-US" b="1" dirty="0"/>
          </a:p>
        </p:txBody>
      </p:sp>
      <p:sp>
        <p:nvSpPr>
          <p:cNvPr id="9" name="TextBox 8"/>
          <p:cNvSpPr txBox="1"/>
          <p:nvPr/>
        </p:nvSpPr>
        <p:spPr>
          <a:xfrm>
            <a:off x="7243764" y="1295400"/>
            <a:ext cx="609600" cy="338554"/>
          </a:xfrm>
          <a:prstGeom prst="rect">
            <a:avLst/>
          </a:prstGeom>
          <a:noFill/>
        </p:spPr>
        <p:txBody>
          <a:bodyPr wrap="square" rtlCol="0">
            <a:spAutoFit/>
          </a:bodyPr>
          <a:lstStyle/>
          <a:p>
            <a:r>
              <a:rPr lang="en-US" sz="1600" b="1" dirty="0" smtClean="0">
                <a:latin typeface="+mn-lt"/>
              </a:rPr>
              <a:t>trait</a:t>
            </a:r>
            <a:endParaRPr lang="en-US" sz="1600" b="1" dirty="0">
              <a:latin typeface="+mn-lt"/>
            </a:endParaRPr>
          </a:p>
        </p:txBody>
      </p:sp>
      <p:sp>
        <p:nvSpPr>
          <p:cNvPr id="7" name="Rectangle 6"/>
          <p:cNvSpPr/>
          <p:nvPr/>
        </p:nvSpPr>
        <p:spPr>
          <a:xfrm>
            <a:off x="6938964" y="1752600"/>
            <a:ext cx="1209338" cy="2103120"/>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253164" y="2514600"/>
            <a:ext cx="533400" cy="523220"/>
          </a:xfrm>
          <a:prstGeom prst="rect">
            <a:avLst/>
          </a:prstGeom>
          <a:noFill/>
        </p:spPr>
        <p:txBody>
          <a:bodyPr wrap="square" rtlCol="0">
            <a:spAutoFit/>
          </a:bodyPr>
          <a:lstStyle/>
          <a:p>
            <a:r>
              <a:rPr lang="en-US" sz="2800" dirty="0" smtClean="0"/>
              <a:t>X</a:t>
            </a:r>
            <a:endParaRPr lang="en-US" sz="2800" dirty="0"/>
          </a:p>
        </p:txBody>
      </p:sp>
      <p:grpSp>
        <p:nvGrpSpPr>
          <p:cNvPr id="49" name="Group 48"/>
          <p:cNvGrpSpPr/>
          <p:nvPr/>
        </p:nvGrpSpPr>
        <p:grpSpPr>
          <a:xfrm>
            <a:off x="762000" y="1828800"/>
            <a:ext cx="5643564" cy="2489775"/>
            <a:chOff x="1958339" y="1767840"/>
            <a:chExt cx="4213861" cy="2489775"/>
          </a:xfrm>
        </p:grpSpPr>
        <p:sp>
          <p:nvSpPr>
            <p:cNvPr id="6" name="TextBox 5"/>
            <p:cNvSpPr txBox="1"/>
            <p:nvPr/>
          </p:nvSpPr>
          <p:spPr>
            <a:xfrm>
              <a:off x="5371981" y="2651760"/>
              <a:ext cx="800219" cy="624840"/>
            </a:xfrm>
            <a:prstGeom prst="rect">
              <a:avLst/>
            </a:prstGeom>
            <a:noFill/>
          </p:spPr>
          <p:txBody>
            <a:bodyPr vert="eaVert" wrap="square" rtlCol="0">
              <a:spAutoFit/>
            </a:bodyPr>
            <a:lstStyle/>
            <a:p>
              <a:r>
                <a:rPr lang="en-US" sz="4000" dirty="0" smtClean="0">
                  <a:solidFill>
                    <a:srgbClr val="0070C0"/>
                  </a:solidFill>
                </a:rPr>
                <a:t>…</a:t>
              </a:r>
              <a:endParaRPr lang="en-US" sz="4000" dirty="0">
                <a:solidFill>
                  <a:srgbClr val="0070C0"/>
                </a:solidFill>
              </a:endParaRPr>
            </a:p>
          </p:txBody>
        </p:sp>
        <p:cxnSp>
          <p:nvCxnSpPr>
            <p:cNvPr id="10" name="Straight Arrow Connector 9"/>
            <p:cNvCxnSpPr/>
            <p:nvPr/>
          </p:nvCxnSpPr>
          <p:spPr>
            <a:xfrm flipV="1">
              <a:off x="1958339" y="2552700"/>
              <a:ext cx="48006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58339" y="2842260"/>
              <a:ext cx="480060" cy="274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666999" y="2446020"/>
              <a:ext cx="586740" cy="1066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66999" y="2552700"/>
              <a:ext cx="586740"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666999" y="2994660"/>
              <a:ext cx="586740" cy="121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666999" y="3116580"/>
              <a:ext cx="586740" cy="121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657600" y="2057400"/>
              <a:ext cx="498885" cy="388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657600" y="2286000"/>
              <a:ext cx="498885" cy="1600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657600" y="2446020"/>
              <a:ext cx="498885" cy="68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57600" y="2705100"/>
              <a:ext cx="498885"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657600" y="2628900"/>
              <a:ext cx="498885" cy="76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657600" y="2994660"/>
              <a:ext cx="498885" cy="91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657600" y="2914650"/>
              <a:ext cx="498885" cy="800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657600" y="3265170"/>
              <a:ext cx="498885" cy="2209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57600" y="3265170"/>
              <a:ext cx="498885" cy="49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657600" y="3143250"/>
              <a:ext cx="498885" cy="1219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5419162" y="1767840"/>
              <a:ext cx="486336" cy="118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419162" y="1885950"/>
              <a:ext cx="486336" cy="34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419162" y="2061210"/>
              <a:ext cx="486336" cy="533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419162" y="2114550"/>
              <a:ext cx="486336" cy="99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419162" y="2301240"/>
              <a:ext cx="486336" cy="99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419162" y="2392680"/>
              <a:ext cx="486336" cy="7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419162" y="2400300"/>
              <a:ext cx="486336" cy="114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356411" y="3371850"/>
              <a:ext cx="549087" cy="571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56411" y="3429000"/>
              <a:ext cx="549087" cy="647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356411" y="3627120"/>
              <a:ext cx="549087" cy="30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356411" y="3657600"/>
              <a:ext cx="549087" cy="91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rot="10800000">
              <a:off x="4343399" y="2343150"/>
              <a:ext cx="800219" cy="609601"/>
            </a:xfrm>
            <a:prstGeom prst="rect">
              <a:avLst/>
            </a:prstGeom>
            <a:noFill/>
          </p:spPr>
          <p:txBody>
            <a:bodyPr vert="eaVert" wrap="square" rtlCol="0">
              <a:spAutoFit/>
            </a:bodyPr>
            <a:lstStyle/>
            <a:p>
              <a:r>
                <a:rPr lang="en-US" sz="4000" dirty="0" smtClean="0">
                  <a:solidFill>
                    <a:srgbClr val="0070C0"/>
                  </a:solidFill>
                </a:rPr>
                <a:t>…</a:t>
              </a:r>
              <a:endParaRPr lang="en-US" sz="4000" dirty="0">
                <a:solidFill>
                  <a:srgbClr val="0070C0"/>
                </a:solidFill>
              </a:endParaRPr>
            </a:p>
          </p:txBody>
        </p:sp>
        <p:cxnSp>
          <p:nvCxnSpPr>
            <p:cNvPr id="38" name="Straight Arrow Connector 37"/>
            <p:cNvCxnSpPr/>
            <p:nvPr/>
          </p:nvCxnSpPr>
          <p:spPr>
            <a:xfrm flipV="1">
              <a:off x="4590941" y="1885950"/>
              <a:ext cx="502023" cy="171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590941" y="2057400"/>
              <a:ext cx="502023" cy="571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528188" y="3257550"/>
              <a:ext cx="502023" cy="228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4528188" y="3429000"/>
              <a:ext cx="502023" cy="571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4528188" y="3486150"/>
              <a:ext cx="502023" cy="1714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767729" y="3848100"/>
              <a:ext cx="794870"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species</a:t>
              </a:r>
            </a:p>
          </p:txBody>
        </p:sp>
        <p:sp>
          <p:nvSpPr>
            <p:cNvPr id="44" name="TextBox 43"/>
            <p:cNvSpPr txBox="1"/>
            <p:nvPr/>
          </p:nvSpPr>
          <p:spPr>
            <a:xfrm>
              <a:off x="3953256" y="3825240"/>
              <a:ext cx="690282"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genus</a:t>
              </a:r>
              <a:endParaRPr lang="en-US" sz="1600" b="1" dirty="0">
                <a:latin typeface="Times New Roman" pitchFamily="18" charset="0"/>
                <a:cs typeface="Times New Roman" pitchFamily="18" charset="0"/>
              </a:endParaRPr>
            </a:p>
          </p:txBody>
        </p:sp>
        <p:sp>
          <p:nvSpPr>
            <p:cNvPr id="45" name="TextBox 44"/>
            <p:cNvSpPr txBox="1"/>
            <p:nvPr/>
          </p:nvSpPr>
          <p:spPr>
            <a:xfrm>
              <a:off x="3099816" y="3825240"/>
              <a:ext cx="781722"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family</a:t>
              </a:r>
              <a:endParaRPr lang="en-US" sz="1600" b="1" dirty="0">
                <a:latin typeface="Times New Roman" pitchFamily="18" charset="0"/>
                <a:cs typeface="Times New Roman" pitchFamily="18" charset="0"/>
              </a:endParaRPr>
            </a:p>
          </p:txBody>
        </p:sp>
        <p:sp>
          <p:nvSpPr>
            <p:cNvPr id="46" name="TextBox 45"/>
            <p:cNvSpPr txBox="1"/>
            <p:nvPr/>
          </p:nvSpPr>
          <p:spPr>
            <a:xfrm>
              <a:off x="2075688" y="3672840"/>
              <a:ext cx="1357257" cy="584775"/>
            </a:xfrm>
            <a:prstGeom prst="rect">
              <a:avLst/>
            </a:prstGeom>
            <a:noFill/>
          </p:spPr>
          <p:txBody>
            <a:bodyPr wrap="square" rtlCol="0">
              <a:spAutoFit/>
            </a:bodyPr>
            <a:lstStyle/>
            <a:p>
              <a:r>
                <a:rPr lang="en-US" sz="1600" b="1" dirty="0" err="1" smtClean="0">
                  <a:latin typeface="Times New Roman" pitchFamily="18" charset="0"/>
                  <a:cs typeface="Times New Roman" pitchFamily="18" charset="0"/>
                </a:rPr>
                <a:t>phylogenetic</a:t>
              </a:r>
              <a:r>
                <a:rPr lang="en-US" sz="1600" b="1" dirty="0" smtClean="0">
                  <a:latin typeface="Times New Roman" pitchFamily="18" charset="0"/>
                  <a:cs typeface="Times New Roman" pitchFamily="18" charset="0"/>
                </a:rPr>
                <a:t> group</a:t>
              </a:r>
              <a:endParaRPr lang="en-US" sz="1600" b="1" dirty="0">
                <a:latin typeface="Times New Roman" pitchFamily="18" charset="0"/>
                <a:cs typeface="Times New Roman" pitchFamily="18" charset="0"/>
              </a:endParaRPr>
            </a:p>
          </p:txBody>
        </p:sp>
      </p:grpSp>
      <p:sp>
        <p:nvSpPr>
          <p:cNvPr id="47" name="TextBox 46"/>
          <p:cNvSpPr txBox="1"/>
          <p:nvPr/>
        </p:nvSpPr>
        <p:spPr>
          <a:xfrm>
            <a:off x="5791200" y="3886200"/>
            <a:ext cx="744667"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plant</a:t>
            </a:r>
          </a:p>
        </p:txBody>
      </p:sp>
      <p:sp>
        <p:nvSpPr>
          <p:cNvPr id="5" name="TextBox 4"/>
          <p:cNvSpPr txBox="1"/>
          <p:nvPr/>
        </p:nvSpPr>
        <p:spPr>
          <a:xfrm>
            <a:off x="609600" y="5257800"/>
            <a:ext cx="1461358" cy="338554"/>
          </a:xfrm>
          <a:prstGeom prst="rect">
            <a:avLst/>
          </a:prstGeom>
          <a:noFill/>
        </p:spPr>
        <p:txBody>
          <a:bodyPr wrap="none" rtlCol="0">
            <a:spAutoFit/>
          </a:bodyPr>
          <a:lstStyle/>
          <a:p>
            <a:r>
              <a:rPr lang="en-US" sz="1600" b="1" dirty="0" smtClean="0">
                <a:latin typeface="+mn-lt"/>
              </a:rPr>
              <a:t>Gymnosperms      </a:t>
            </a:r>
            <a:endParaRPr lang="en-US" sz="1600" b="1" dirty="0">
              <a:latin typeface="+mn-lt"/>
            </a:endParaRPr>
          </a:p>
        </p:txBody>
      </p:sp>
      <p:pic>
        <p:nvPicPr>
          <p:cNvPr id="48" name="Picture 47"/>
          <p:cNvPicPr>
            <a:picLocks noChangeAspect="1"/>
          </p:cNvPicPr>
          <p:nvPr/>
        </p:nvPicPr>
        <p:blipFill>
          <a:blip r:embed="rId3"/>
          <a:stretch>
            <a:fillRect/>
          </a:stretch>
        </p:blipFill>
        <p:spPr>
          <a:xfrm>
            <a:off x="5715000" y="4800600"/>
            <a:ext cx="1348154" cy="1752600"/>
          </a:xfrm>
          <a:prstGeom prst="rect">
            <a:avLst/>
          </a:prstGeom>
        </p:spPr>
      </p:pic>
      <p:sp>
        <p:nvSpPr>
          <p:cNvPr id="50" name="TextBox 49"/>
          <p:cNvSpPr txBox="1"/>
          <p:nvPr/>
        </p:nvSpPr>
        <p:spPr>
          <a:xfrm>
            <a:off x="76200" y="4800600"/>
            <a:ext cx="1415772" cy="338554"/>
          </a:xfrm>
          <a:prstGeom prst="rect">
            <a:avLst/>
          </a:prstGeom>
          <a:noFill/>
        </p:spPr>
        <p:txBody>
          <a:bodyPr wrap="none" rtlCol="0">
            <a:spAutoFit/>
          </a:bodyPr>
          <a:lstStyle/>
          <a:p>
            <a:r>
              <a:rPr lang="en-US" sz="1600" dirty="0" smtClean="0">
                <a:latin typeface="+mn-lt"/>
              </a:rPr>
              <a:t>e.g. </a:t>
            </a:r>
            <a:r>
              <a:rPr lang="en-US" sz="1600" b="1" dirty="0" smtClean="0">
                <a:latin typeface="+mn-lt"/>
              </a:rPr>
              <a:t>Scots pine</a:t>
            </a:r>
            <a:endParaRPr lang="en-US" sz="1600" b="1" dirty="0">
              <a:latin typeface="+mn-lt"/>
            </a:endParaRPr>
          </a:p>
        </p:txBody>
      </p:sp>
      <p:sp>
        <p:nvSpPr>
          <p:cNvPr id="51" name="TextBox 50"/>
          <p:cNvSpPr txBox="1"/>
          <p:nvPr/>
        </p:nvSpPr>
        <p:spPr>
          <a:xfrm>
            <a:off x="7289406" y="4648200"/>
            <a:ext cx="1854594" cy="2062103"/>
          </a:xfrm>
          <a:prstGeom prst="rect">
            <a:avLst/>
          </a:prstGeom>
          <a:solidFill>
            <a:schemeClr val="bg1"/>
          </a:solidFill>
        </p:spPr>
        <p:txBody>
          <a:bodyPr wrap="none" rtlCol="0">
            <a:spAutoFit/>
          </a:bodyPr>
          <a:lstStyle/>
          <a:p>
            <a:r>
              <a:rPr lang="en-US" sz="1600" dirty="0" smtClean="0">
                <a:latin typeface="+mn-lt"/>
              </a:rPr>
              <a:t>Plant height</a:t>
            </a:r>
          </a:p>
          <a:p>
            <a:r>
              <a:rPr lang="en-US" sz="1600" dirty="0">
                <a:latin typeface="+mn-lt"/>
              </a:rPr>
              <a:t>Rooting </a:t>
            </a:r>
            <a:r>
              <a:rPr lang="en-US" sz="1600" dirty="0" smtClean="0">
                <a:latin typeface="+mn-lt"/>
              </a:rPr>
              <a:t>depth</a:t>
            </a:r>
          </a:p>
          <a:p>
            <a:r>
              <a:rPr lang="en-US" sz="1600" dirty="0" smtClean="0">
                <a:latin typeface="+mn-lt"/>
              </a:rPr>
              <a:t>Leaf area</a:t>
            </a:r>
          </a:p>
          <a:p>
            <a:r>
              <a:rPr lang="en-US" sz="1600" dirty="0" smtClean="0">
                <a:latin typeface="+mn-lt"/>
              </a:rPr>
              <a:t>Leaf Mass</a:t>
            </a:r>
          </a:p>
          <a:p>
            <a:r>
              <a:rPr lang="en-US" sz="1600" dirty="0" smtClean="0">
                <a:latin typeface="+mn-lt"/>
              </a:rPr>
              <a:t>LMA</a:t>
            </a:r>
          </a:p>
          <a:p>
            <a:r>
              <a:rPr lang="en-US" sz="1600" dirty="0" err="1" smtClean="0">
                <a:latin typeface="+mn-lt"/>
              </a:rPr>
              <a:t>LeafN</a:t>
            </a:r>
            <a:r>
              <a:rPr lang="en-US" sz="1600" dirty="0" smtClean="0">
                <a:latin typeface="+mn-lt"/>
              </a:rPr>
              <a:t> </a:t>
            </a:r>
            <a:r>
              <a:rPr lang="en-US" sz="1600" dirty="0">
                <a:latin typeface="+mn-lt"/>
              </a:rPr>
              <a:t>c</a:t>
            </a:r>
            <a:r>
              <a:rPr lang="en-US" sz="1600" dirty="0" smtClean="0">
                <a:latin typeface="+mn-lt"/>
              </a:rPr>
              <a:t>ontent</a:t>
            </a:r>
          </a:p>
          <a:p>
            <a:r>
              <a:rPr lang="en-US" sz="1600" dirty="0" smtClean="0">
                <a:latin typeface="+mn-lt"/>
              </a:rPr>
              <a:t>Photosynthesis rates</a:t>
            </a:r>
          </a:p>
          <a:p>
            <a:r>
              <a:rPr lang="en-US" sz="1600" dirty="0" smtClean="0">
                <a:latin typeface="+mn-lt"/>
              </a:rPr>
              <a:t>etc..</a:t>
            </a:r>
          </a:p>
        </p:txBody>
      </p:sp>
      <p:sp>
        <p:nvSpPr>
          <p:cNvPr id="54" name="TextBox 53"/>
          <p:cNvSpPr txBox="1"/>
          <p:nvPr/>
        </p:nvSpPr>
        <p:spPr>
          <a:xfrm>
            <a:off x="2133600" y="5257800"/>
            <a:ext cx="959517" cy="338554"/>
          </a:xfrm>
          <a:prstGeom prst="rect">
            <a:avLst/>
          </a:prstGeom>
          <a:noFill/>
        </p:spPr>
        <p:txBody>
          <a:bodyPr wrap="none" rtlCol="0">
            <a:spAutoFit/>
          </a:bodyPr>
          <a:lstStyle/>
          <a:p>
            <a:r>
              <a:rPr lang="en-US" sz="1600" b="1" dirty="0" err="1" smtClean="0">
                <a:latin typeface="+mn-lt"/>
              </a:rPr>
              <a:t>Pinaceae</a:t>
            </a:r>
            <a:endParaRPr lang="en-US" sz="1600" b="1" dirty="0">
              <a:latin typeface="+mn-lt"/>
            </a:endParaRPr>
          </a:p>
        </p:txBody>
      </p:sp>
      <p:sp>
        <p:nvSpPr>
          <p:cNvPr id="55" name="TextBox 54"/>
          <p:cNvSpPr txBox="1"/>
          <p:nvPr/>
        </p:nvSpPr>
        <p:spPr>
          <a:xfrm>
            <a:off x="3276600" y="5257800"/>
            <a:ext cx="675085" cy="338554"/>
          </a:xfrm>
          <a:prstGeom prst="rect">
            <a:avLst/>
          </a:prstGeom>
          <a:noFill/>
        </p:spPr>
        <p:txBody>
          <a:bodyPr wrap="none" rtlCol="0">
            <a:spAutoFit/>
          </a:bodyPr>
          <a:lstStyle/>
          <a:p>
            <a:r>
              <a:rPr lang="en-US" sz="1600" b="1" dirty="0" err="1" smtClean="0">
                <a:latin typeface="+mn-lt"/>
              </a:rPr>
              <a:t>Pinus</a:t>
            </a:r>
            <a:endParaRPr lang="en-US" sz="1600" b="1" dirty="0">
              <a:latin typeface="+mn-lt"/>
            </a:endParaRPr>
          </a:p>
        </p:txBody>
      </p:sp>
      <p:sp>
        <p:nvSpPr>
          <p:cNvPr id="56" name="TextBox 55"/>
          <p:cNvSpPr txBox="1"/>
          <p:nvPr/>
        </p:nvSpPr>
        <p:spPr>
          <a:xfrm>
            <a:off x="4191000" y="5257800"/>
            <a:ext cx="1535597" cy="338554"/>
          </a:xfrm>
          <a:prstGeom prst="rect">
            <a:avLst/>
          </a:prstGeom>
          <a:noFill/>
        </p:spPr>
        <p:txBody>
          <a:bodyPr wrap="none" rtlCol="0">
            <a:spAutoFit/>
          </a:bodyPr>
          <a:lstStyle/>
          <a:p>
            <a:r>
              <a:rPr lang="en-US" sz="1600" b="1" dirty="0" err="1" smtClean="0">
                <a:latin typeface="+mn-lt"/>
              </a:rPr>
              <a:t>Pinus</a:t>
            </a:r>
            <a:r>
              <a:rPr lang="en-US" sz="1600" b="1" dirty="0" smtClean="0">
                <a:latin typeface="+mn-lt"/>
              </a:rPr>
              <a:t> </a:t>
            </a:r>
            <a:r>
              <a:rPr lang="en-US" sz="1600" b="1" dirty="0" err="1" smtClean="0">
                <a:latin typeface="+mn-lt"/>
              </a:rPr>
              <a:t>sylvestris</a:t>
            </a:r>
            <a:endParaRPr lang="en-US" sz="1600" b="1" dirty="0">
              <a:latin typeface="+mn-lt"/>
            </a:endParaRPr>
          </a:p>
        </p:txBody>
      </p:sp>
      <p:sp>
        <p:nvSpPr>
          <p:cNvPr id="57" name="Rectangle 56"/>
          <p:cNvSpPr/>
          <p:nvPr/>
        </p:nvSpPr>
        <p:spPr bwMode="auto">
          <a:xfrm>
            <a:off x="8229600" y="6400800"/>
            <a:ext cx="685800" cy="304800"/>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1255710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p:cNvSpPr>
            <a:spLocks noGrp="1"/>
          </p:cNvSpPr>
          <p:nvPr>
            <p:ph type="title"/>
          </p:nvPr>
        </p:nvSpPr>
        <p:spPr>
          <a:xfrm>
            <a:off x="455288" y="9768"/>
            <a:ext cx="8229600" cy="1310845"/>
          </a:xfrm>
        </p:spPr>
        <p:txBody>
          <a:bodyPr>
            <a:normAutofit fontScale="90000"/>
          </a:bodyPr>
          <a:lstStyle/>
          <a:p>
            <a:r>
              <a:rPr lang="en-US" b="1" dirty="0" smtClean="0"/>
              <a:t>Hierarchical Probabilistic Matrix Factorization</a:t>
            </a:r>
            <a:endParaRPr lang="en-US" b="1" dirty="0"/>
          </a:p>
        </p:txBody>
      </p:sp>
      <p:sp>
        <p:nvSpPr>
          <p:cNvPr id="116" name="TextBox 115"/>
          <p:cNvSpPr txBox="1"/>
          <p:nvPr/>
        </p:nvSpPr>
        <p:spPr>
          <a:xfrm>
            <a:off x="5824111" y="5269538"/>
            <a:ext cx="762000" cy="400110"/>
          </a:xfrm>
          <a:prstGeom prst="rect">
            <a:avLst/>
          </a:prstGeom>
          <a:noFill/>
        </p:spPr>
        <p:txBody>
          <a:bodyPr wrap="square" rtlCol="0">
            <a:spAutoFit/>
          </a:bodyPr>
          <a:lstStyle/>
          <a:p>
            <a:r>
              <a:rPr lang="en-US" dirty="0" smtClean="0">
                <a:latin typeface="+mn-lt"/>
              </a:rPr>
              <a:t>plant</a:t>
            </a:r>
            <a:endParaRPr lang="en-US" dirty="0">
              <a:latin typeface="+mn-lt"/>
            </a:endParaRPr>
          </a:p>
        </p:txBody>
      </p:sp>
      <p:sp>
        <p:nvSpPr>
          <p:cNvPr id="153" name="TextBox 152"/>
          <p:cNvSpPr txBox="1"/>
          <p:nvPr/>
        </p:nvSpPr>
        <p:spPr>
          <a:xfrm>
            <a:off x="2602460" y="5288648"/>
            <a:ext cx="990600" cy="400110"/>
          </a:xfrm>
          <a:prstGeom prst="rect">
            <a:avLst/>
          </a:prstGeom>
          <a:noFill/>
        </p:spPr>
        <p:txBody>
          <a:bodyPr wrap="square" rtlCol="0">
            <a:spAutoFit/>
          </a:bodyPr>
          <a:lstStyle/>
          <a:p>
            <a:r>
              <a:rPr lang="en-US" dirty="0" smtClean="0">
                <a:latin typeface="+mn-lt"/>
              </a:rPr>
              <a:t>species</a:t>
            </a:r>
            <a:endParaRPr lang="en-US" dirty="0">
              <a:latin typeface="+mn-lt"/>
            </a:endParaRPr>
          </a:p>
        </p:txBody>
      </p:sp>
      <p:grpSp>
        <p:nvGrpSpPr>
          <p:cNvPr id="193" name="Group 112"/>
          <p:cNvGrpSpPr/>
          <p:nvPr/>
        </p:nvGrpSpPr>
        <p:grpSpPr>
          <a:xfrm>
            <a:off x="601971" y="5869827"/>
            <a:ext cx="7772399" cy="649744"/>
            <a:chOff x="533400" y="5181600"/>
            <a:chExt cx="7772399" cy="649744"/>
          </a:xfrm>
        </p:grpSpPr>
        <p:pic>
          <p:nvPicPr>
            <p:cNvPr id="194" name="Picture 3"/>
            <p:cNvPicPr>
              <a:picLocks noChangeAspect="1" noChangeArrowheads="1"/>
            </p:cNvPicPr>
            <p:nvPr/>
          </p:nvPicPr>
          <p:blipFill>
            <a:blip r:embed="rId3" cstate="print"/>
            <a:srcRect/>
            <a:stretch>
              <a:fillRect/>
            </a:stretch>
          </p:blipFill>
          <p:spPr bwMode="auto">
            <a:xfrm>
              <a:off x="533400" y="5181600"/>
              <a:ext cx="3505200" cy="649744"/>
            </a:xfrm>
            <a:prstGeom prst="rect">
              <a:avLst/>
            </a:prstGeom>
            <a:noFill/>
            <a:ln w="9525">
              <a:noFill/>
              <a:miter lim="800000"/>
              <a:headEnd/>
              <a:tailEnd/>
            </a:ln>
          </p:spPr>
        </p:pic>
        <p:pic>
          <p:nvPicPr>
            <p:cNvPr id="195" name="Picture 4"/>
            <p:cNvPicPr>
              <a:picLocks noChangeAspect="1" noChangeArrowheads="1"/>
            </p:cNvPicPr>
            <p:nvPr/>
          </p:nvPicPr>
          <p:blipFill>
            <a:blip r:embed="rId4" cstate="print"/>
            <a:srcRect/>
            <a:stretch>
              <a:fillRect/>
            </a:stretch>
          </p:blipFill>
          <p:spPr bwMode="auto">
            <a:xfrm>
              <a:off x="4038600" y="5181600"/>
              <a:ext cx="4267199" cy="601306"/>
            </a:xfrm>
            <a:prstGeom prst="rect">
              <a:avLst/>
            </a:prstGeom>
            <a:noFill/>
            <a:ln w="9525">
              <a:noFill/>
              <a:miter lim="800000"/>
              <a:headEnd/>
              <a:tailEnd/>
            </a:ln>
          </p:spPr>
        </p:pic>
      </p:grpSp>
      <p:grpSp>
        <p:nvGrpSpPr>
          <p:cNvPr id="2" name="Group 1"/>
          <p:cNvGrpSpPr/>
          <p:nvPr/>
        </p:nvGrpSpPr>
        <p:grpSpPr>
          <a:xfrm>
            <a:off x="815424" y="1458762"/>
            <a:ext cx="7502583" cy="3653908"/>
            <a:chOff x="449571" y="1173483"/>
            <a:chExt cx="8315594" cy="4178912"/>
          </a:xfrm>
        </p:grpSpPr>
        <p:grpSp>
          <p:nvGrpSpPr>
            <p:cNvPr id="151" name="Group 150"/>
            <p:cNvGrpSpPr/>
            <p:nvPr/>
          </p:nvGrpSpPr>
          <p:grpSpPr>
            <a:xfrm>
              <a:off x="2339074" y="3289880"/>
              <a:ext cx="1143000" cy="1295400"/>
              <a:chOff x="4858303" y="2980729"/>
              <a:chExt cx="1143000" cy="1295400"/>
            </a:xfrm>
          </p:grpSpPr>
          <p:sp>
            <p:nvSpPr>
              <p:cNvPr id="69" name="Rectangle 68"/>
              <p:cNvSpPr/>
              <p:nvPr/>
            </p:nvSpPr>
            <p:spPr>
              <a:xfrm>
                <a:off x="4858303" y="2980729"/>
                <a:ext cx="1133139" cy="1295400"/>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22" name="Straight Connector 121"/>
              <p:cNvCxnSpPr/>
              <p:nvPr/>
            </p:nvCxnSpPr>
            <p:spPr bwMode="auto">
              <a:xfrm>
                <a:off x="4858303" y="3319283"/>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23" name="Straight Connector 122"/>
              <p:cNvCxnSpPr/>
              <p:nvPr/>
            </p:nvCxnSpPr>
            <p:spPr bwMode="auto">
              <a:xfrm>
                <a:off x="4858303" y="3624083"/>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24" name="Straight Connector 123"/>
              <p:cNvCxnSpPr/>
              <p:nvPr/>
            </p:nvCxnSpPr>
            <p:spPr bwMode="auto">
              <a:xfrm>
                <a:off x="4858303" y="3928883"/>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grpSp>
        <p:grpSp>
          <p:nvGrpSpPr>
            <p:cNvPr id="150" name="Group 149"/>
            <p:cNvGrpSpPr/>
            <p:nvPr/>
          </p:nvGrpSpPr>
          <p:grpSpPr>
            <a:xfrm>
              <a:off x="5901977" y="2295466"/>
              <a:ext cx="1161497" cy="3056929"/>
              <a:chOff x="6687103" y="2057400"/>
              <a:chExt cx="1161497" cy="3056929"/>
            </a:xfrm>
          </p:grpSpPr>
          <p:sp>
            <p:nvSpPr>
              <p:cNvPr id="52" name="Rectangle 51"/>
              <p:cNvSpPr/>
              <p:nvPr/>
            </p:nvSpPr>
            <p:spPr>
              <a:xfrm>
                <a:off x="6687103" y="2057400"/>
                <a:ext cx="1161497" cy="3056929"/>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0" name="Straight Connector 99"/>
              <p:cNvCxnSpPr/>
              <p:nvPr/>
            </p:nvCxnSpPr>
            <p:spPr bwMode="auto">
              <a:xfrm>
                <a:off x="6687103" y="2371129"/>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05" name="Straight Connector 104"/>
              <p:cNvCxnSpPr/>
              <p:nvPr/>
            </p:nvCxnSpPr>
            <p:spPr bwMode="auto">
              <a:xfrm>
                <a:off x="6687103" y="2675929"/>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07" name="Straight Connector 106"/>
              <p:cNvCxnSpPr/>
              <p:nvPr/>
            </p:nvCxnSpPr>
            <p:spPr bwMode="auto">
              <a:xfrm>
                <a:off x="6687103" y="2980729"/>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09" name="Straight Connector 108"/>
              <p:cNvCxnSpPr/>
              <p:nvPr/>
            </p:nvCxnSpPr>
            <p:spPr bwMode="auto">
              <a:xfrm>
                <a:off x="6687103" y="3285529"/>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18" name="Straight Connector 117"/>
              <p:cNvCxnSpPr/>
              <p:nvPr/>
            </p:nvCxnSpPr>
            <p:spPr bwMode="auto">
              <a:xfrm>
                <a:off x="6687103" y="3590329"/>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20" name="Straight Connector 119"/>
              <p:cNvCxnSpPr/>
              <p:nvPr/>
            </p:nvCxnSpPr>
            <p:spPr bwMode="auto">
              <a:xfrm>
                <a:off x="6687103" y="3895129"/>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30" name="Straight Connector 129"/>
              <p:cNvCxnSpPr/>
              <p:nvPr/>
            </p:nvCxnSpPr>
            <p:spPr bwMode="auto">
              <a:xfrm>
                <a:off x="6687103" y="4199929"/>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31" name="Straight Connector 130"/>
              <p:cNvCxnSpPr/>
              <p:nvPr/>
            </p:nvCxnSpPr>
            <p:spPr bwMode="auto">
              <a:xfrm>
                <a:off x="6687103" y="4504729"/>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144" name="Straight Connector 143"/>
              <p:cNvCxnSpPr/>
              <p:nvPr/>
            </p:nvCxnSpPr>
            <p:spPr bwMode="auto">
              <a:xfrm>
                <a:off x="6687103" y="4809529"/>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grpSp>
        <p:grpSp>
          <p:nvGrpSpPr>
            <p:cNvPr id="152" name="Group 151"/>
            <p:cNvGrpSpPr/>
            <p:nvPr/>
          </p:nvGrpSpPr>
          <p:grpSpPr>
            <a:xfrm>
              <a:off x="4320274" y="2527306"/>
              <a:ext cx="685800" cy="2743774"/>
              <a:chOff x="6001303" y="2218155"/>
              <a:chExt cx="685800" cy="2743774"/>
            </a:xfrm>
          </p:grpSpPr>
          <p:cxnSp>
            <p:nvCxnSpPr>
              <p:cNvPr id="14" name="Straight Arrow Connector 13"/>
              <p:cNvCxnSpPr/>
              <p:nvPr/>
            </p:nvCxnSpPr>
            <p:spPr>
              <a:xfrm flipV="1">
                <a:off x="6001303" y="2218155"/>
                <a:ext cx="651488" cy="8387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001303" y="2528609"/>
                <a:ext cx="651488" cy="528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001303" y="2837914"/>
                <a:ext cx="651488" cy="2190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001303" y="3133129"/>
                <a:ext cx="6858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6001303" y="3437929"/>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V="1">
                <a:off x="6001303" y="3742729"/>
                <a:ext cx="685800" cy="76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001303" y="3818929"/>
                <a:ext cx="685800" cy="228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6001303" y="4123729"/>
                <a:ext cx="685800" cy="228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6001303" y="4123729"/>
                <a:ext cx="685800" cy="533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6001303" y="4123729"/>
                <a:ext cx="685800" cy="838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3558274" y="2866197"/>
              <a:ext cx="762000" cy="1633954"/>
              <a:chOff x="3565903" y="2747426"/>
              <a:chExt cx="762000" cy="1633954"/>
            </a:xfrm>
          </p:grpSpPr>
          <p:sp>
            <p:nvSpPr>
              <p:cNvPr id="164" name="Rectangle 38"/>
              <p:cNvSpPr>
                <a:spLocks noChangeArrowheads="1"/>
              </p:cNvSpPr>
              <p:nvPr/>
            </p:nvSpPr>
            <p:spPr bwMode="auto">
              <a:xfrm>
                <a:off x="3588293" y="3238380"/>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65" name="Rectangle 38"/>
              <p:cNvSpPr>
                <a:spLocks noChangeArrowheads="1"/>
              </p:cNvSpPr>
              <p:nvPr/>
            </p:nvSpPr>
            <p:spPr bwMode="auto">
              <a:xfrm>
                <a:off x="3588293" y="3591795"/>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66" name="Rectangle 38"/>
              <p:cNvSpPr>
                <a:spLocks noChangeArrowheads="1"/>
              </p:cNvSpPr>
              <p:nvPr/>
            </p:nvSpPr>
            <p:spPr bwMode="auto">
              <a:xfrm>
                <a:off x="3588293" y="3972795"/>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67" name="Rectangle 38"/>
              <p:cNvSpPr>
                <a:spLocks noChangeArrowheads="1"/>
              </p:cNvSpPr>
              <p:nvPr/>
            </p:nvSpPr>
            <p:spPr bwMode="auto">
              <a:xfrm>
                <a:off x="3588293" y="4277595"/>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68" name="TextBox 167"/>
              <p:cNvSpPr txBox="1"/>
              <p:nvPr/>
            </p:nvSpPr>
            <p:spPr>
              <a:xfrm>
                <a:off x="3565903" y="2747426"/>
                <a:ext cx="762000" cy="351999"/>
              </a:xfrm>
              <a:prstGeom prst="rect">
                <a:avLst/>
              </a:prstGeom>
              <a:noFill/>
            </p:spPr>
            <p:txBody>
              <a:bodyPr wrap="square" rtlCol="0">
                <a:spAutoFit/>
              </a:bodyPr>
              <a:lstStyle/>
              <a:p>
                <a:r>
                  <a:rPr lang="en-US" sz="1400" dirty="0" err="1" smtClean="0">
                    <a:latin typeface="+mn-lt"/>
                  </a:rPr>
                  <a:t>U</a:t>
                </a:r>
                <a:r>
                  <a:rPr lang="en-US" sz="1400" baseline="-25000" dirty="0" err="1" smtClean="0">
                    <a:latin typeface="+mn-lt"/>
                  </a:rPr>
                  <a:t>species</a:t>
                </a:r>
                <a:endParaRPr lang="en-US" sz="1400" baseline="-25000" dirty="0">
                  <a:latin typeface="+mn-lt"/>
                </a:endParaRPr>
              </a:p>
            </p:txBody>
          </p:sp>
        </p:grpSp>
        <p:grpSp>
          <p:nvGrpSpPr>
            <p:cNvPr id="213" name="Group 212"/>
            <p:cNvGrpSpPr/>
            <p:nvPr/>
          </p:nvGrpSpPr>
          <p:grpSpPr>
            <a:xfrm>
              <a:off x="5158474" y="1999595"/>
              <a:ext cx="762000" cy="3219056"/>
              <a:chOff x="5166103" y="1942980"/>
              <a:chExt cx="762000" cy="3219056"/>
            </a:xfrm>
          </p:grpSpPr>
          <p:sp>
            <p:nvSpPr>
              <p:cNvPr id="154" name="Rectangle 38"/>
              <p:cNvSpPr>
                <a:spLocks noChangeArrowheads="1"/>
              </p:cNvSpPr>
              <p:nvPr/>
            </p:nvSpPr>
            <p:spPr bwMode="auto">
              <a:xfrm>
                <a:off x="5166103" y="2391251"/>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55" name="Rectangle 38"/>
              <p:cNvSpPr>
                <a:spLocks noChangeArrowheads="1"/>
              </p:cNvSpPr>
              <p:nvPr/>
            </p:nvSpPr>
            <p:spPr bwMode="auto">
              <a:xfrm>
                <a:off x="5166103" y="2668466"/>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56" name="Rectangle 38"/>
              <p:cNvSpPr>
                <a:spLocks noChangeArrowheads="1"/>
              </p:cNvSpPr>
              <p:nvPr/>
            </p:nvSpPr>
            <p:spPr bwMode="auto">
              <a:xfrm>
                <a:off x="5166103" y="2973266"/>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57" name="Rectangle 38"/>
              <p:cNvSpPr>
                <a:spLocks noChangeArrowheads="1"/>
              </p:cNvSpPr>
              <p:nvPr/>
            </p:nvSpPr>
            <p:spPr bwMode="auto">
              <a:xfrm>
                <a:off x="5166103" y="3278066"/>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58" name="Rectangle 38"/>
              <p:cNvSpPr>
                <a:spLocks noChangeArrowheads="1"/>
              </p:cNvSpPr>
              <p:nvPr/>
            </p:nvSpPr>
            <p:spPr bwMode="auto">
              <a:xfrm>
                <a:off x="5166103" y="3582866"/>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59" name="Rectangle 38"/>
              <p:cNvSpPr>
                <a:spLocks noChangeArrowheads="1"/>
              </p:cNvSpPr>
              <p:nvPr/>
            </p:nvSpPr>
            <p:spPr bwMode="auto">
              <a:xfrm>
                <a:off x="5166103" y="3887666"/>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60" name="Rectangle 38"/>
              <p:cNvSpPr>
                <a:spLocks noChangeArrowheads="1"/>
              </p:cNvSpPr>
              <p:nvPr/>
            </p:nvSpPr>
            <p:spPr bwMode="auto">
              <a:xfrm>
                <a:off x="5166103" y="4192466"/>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61" name="Rectangle 38"/>
              <p:cNvSpPr>
                <a:spLocks noChangeArrowheads="1"/>
              </p:cNvSpPr>
              <p:nvPr/>
            </p:nvSpPr>
            <p:spPr bwMode="auto">
              <a:xfrm>
                <a:off x="5166103" y="4497266"/>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62" name="Rectangle 38"/>
              <p:cNvSpPr>
                <a:spLocks noChangeArrowheads="1"/>
              </p:cNvSpPr>
              <p:nvPr/>
            </p:nvSpPr>
            <p:spPr bwMode="auto">
              <a:xfrm>
                <a:off x="5166103" y="4802066"/>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63" name="Rectangle 38"/>
              <p:cNvSpPr>
                <a:spLocks noChangeArrowheads="1"/>
              </p:cNvSpPr>
              <p:nvPr/>
            </p:nvSpPr>
            <p:spPr bwMode="auto">
              <a:xfrm>
                <a:off x="5166103" y="5058251"/>
                <a:ext cx="587210" cy="103785"/>
              </a:xfrm>
              <a:prstGeom prst="rect">
                <a:avLst/>
              </a:prstGeom>
              <a:solidFill>
                <a:schemeClr val="accent2">
                  <a:lumMod val="60000"/>
                  <a:lumOff val="40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69" name="TextBox 168"/>
              <p:cNvSpPr txBox="1"/>
              <p:nvPr/>
            </p:nvSpPr>
            <p:spPr>
              <a:xfrm>
                <a:off x="5166103" y="1942980"/>
                <a:ext cx="762000" cy="351999"/>
              </a:xfrm>
              <a:prstGeom prst="rect">
                <a:avLst/>
              </a:prstGeom>
              <a:noFill/>
            </p:spPr>
            <p:txBody>
              <a:bodyPr wrap="square" rtlCol="0">
                <a:spAutoFit/>
              </a:bodyPr>
              <a:lstStyle/>
              <a:p>
                <a:r>
                  <a:rPr lang="en-US" sz="1400" dirty="0" err="1" smtClean="0">
                    <a:latin typeface="+mn-lt"/>
                  </a:rPr>
                  <a:t>U</a:t>
                </a:r>
                <a:r>
                  <a:rPr lang="en-US" sz="1400" baseline="-25000" dirty="0" err="1" smtClean="0">
                    <a:latin typeface="+mn-lt"/>
                  </a:rPr>
                  <a:t>plant</a:t>
                </a:r>
                <a:endParaRPr lang="en-US" sz="1400" baseline="-25000" dirty="0">
                  <a:latin typeface="+mn-lt"/>
                </a:endParaRPr>
              </a:p>
            </p:txBody>
          </p:sp>
        </p:grpSp>
        <p:grpSp>
          <p:nvGrpSpPr>
            <p:cNvPr id="214" name="Group 213"/>
            <p:cNvGrpSpPr/>
            <p:nvPr/>
          </p:nvGrpSpPr>
          <p:grpSpPr>
            <a:xfrm>
              <a:off x="5996674" y="1561505"/>
              <a:ext cx="1844297" cy="570818"/>
              <a:chOff x="6004303" y="1504890"/>
              <a:chExt cx="1844297" cy="570818"/>
            </a:xfrm>
          </p:grpSpPr>
          <p:grpSp>
            <p:nvGrpSpPr>
              <p:cNvPr id="176" name="Group 119"/>
              <p:cNvGrpSpPr/>
              <p:nvPr/>
            </p:nvGrpSpPr>
            <p:grpSpPr>
              <a:xfrm>
                <a:off x="6004303" y="1504890"/>
                <a:ext cx="1082297" cy="570818"/>
                <a:chOff x="7800758" y="3276600"/>
                <a:chExt cx="1082297" cy="570818"/>
              </a:xfrm>
            </p:grpSpPr>
            <p:sp>
              <p:nvSpPr>
                <p:cNvPr id="177" name="Rectangle 44"/>
                <p:cNvSpPr>
                  <a:spLocks noChangeArrowheads="1"/>
                </p:cNvSpPr>
                <p:nvPr/>
              </p:nvSpPr>
              <p:spPr bwMode="auto">
                <a:xfrm rot="5400000">
                  <a:off x="7568732" y="3508626"/>
                  <a:ext cx="570818" cy="106766"/>
                </a:xfrm>
                <a:prstGeom prst="rect">
                  <a:avLst/>
                </a:prstGeom>
                <a:solidFill>
                  <a:schemeClr val="accent3">
                    <a:lumMod val="75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78" name="Rectangle 46"/>
                <p:cNvSpPr>
                  <a:spLocks noChangeArrowheads="1"/>
                </p:cNvSpPr>
                <p:nvPr/>
              </p:nvSpPr>
              <p:spPr bwMode="auto">
                <a:xfrm rot="5400000">
                  <a:off x="7797332"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sp>
              <p:nvSpPr>
                <p:cNvPr id="179" name="Rectangle 47"/>
                <p:cNvSpPr>
                  <a:spLocks noChangeArrowheads="1"/>
                </p:cNvSpPr>
                <p:nvPr/>
              </p:nvSpPr>
              <p:spPr bwMode="auto">
                <a:xfrm rot="5400000">
                  <a:off x="8178332"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sp>
              <p:nvSpPr>
                <p:cNvPr id="180" name="Rectangle 48"/>
                <p:cNvSpPr>
                  <a:spLocks noChangeArrowheads="1"/>
                </p:cNvSpPr>
                <p:nvPr/>
              </p:nvSpPr>
              <p:spPr bwMode="auto">
                <a:xfrm rot="5400000">
                  <a:off x="8376366"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sp>
              <p:nvSpPr>
                <p:cNvPr id="181" name="Rectangle 49"/>
                <p:cNvSpPr>
                  <a:spLocks noChangeArrowheads="1"/>
                </p:cNvSpPr>
                <p:nvPr/>
              </p:nvSpPr>
              <p:spPr bwMode="auto">
                <a:xfrm rot="5400000">
                  <a:off x="8544263"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sp>
              <p:nvSpPr>
                <p:cNvPr id="182" name="Rectangle 50"/>
                <p:cNvSpPr>
                  <a:spLocks noChangeArrowheads="1"/>
                </p:cNvSpPr>
                <p:nvPr/>
              </p:nvSpPr>
              <p:spPr bwMode="auto">
                <a:xfrm rot="5400000">
                  <a:off x="7995366"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grpSp>
          <p:sp>
            <p:nvSpPr>
              <p:cNvPr id="190" name="TextBox 189"/>
              <p:cNvSpPr txBox="1"/>
              <p:nvPr/>
            </p:nvSpPr>
            <p:spPr>
              <a:xfrm>
                <a:off x="7086600" y="1581090"/>
                <a:ext cx="762000" cy="351999"/>
              </a:xfrm>
              <a:prstGeom prst="rect">
                <a:avLst/>
              </a:prstGeom>
              <a:noFill/>
            </p:spPr>
            <p:txBody>
              <a:bodyPr wrap="square" rtlCol="0">
                <a:spAutoFit/>
              </a:bodyPr>
              <a:lstStyle/>
              <a:p>
                <a:r>
                  <a:rPr lang="en-US" sz="1400" dirty="0" err="1" smtClean="0">
                    <a:latin typeface="+mn-lt"/>
                  </a:rPr>
                  <a:t>V</a:t>
                </a:r>
                <a:r>
                  <a:rPr lang="en-US" sz="1400" baseline="-25000" dirty="0" err="1" smtClean="0">
                    <a:latin typeface="+mn-lt"/>
                  </a:rPr>
                  <a:t>plant</a:t>
                </a:r>
                <a:endParaRPr lang="en-US" sz="1400" baseline="-25000" dirty="0">
                  <a:latin typeface="+mn-lt"/>
                </a:endParaRPr>
              </a:p>
            </p:txBody>
          </p:sp>
        </p:grpSp>
        <p:grpSp>
          <p:nvGrpSpPr>
            <p:cNvPr id="216" name="Group 215"/>
            <p:cNvGrpSpPr/>
            <p:nvPr/>
          </p:nvGrpSpPr>
          <p:grpSpPr>
            <a:xfrm>
              <a:off x="1577074" y="2538061"/>
              <a:ext cx="1844297" cy="570818"/>
              <a:chOff x="1584703" y="2419290"/>
              <a:chExt cx="1844297" cy="570818"/>
            </a:xfrm>
          </p:grpSpPr>
          <p:grpSp>
            <p:nvGrpSpPr>
              <p:cNvPr id="183" name="Group 119"/>
              <p:cNvGrpSpPr/>
              <p:nvPr/>
            </p:nvGrpSpPr>
            <p:grpSpPr>
              <a:xfrm>
                <a:off x="2346703" y="2419290"/>
                <a:ext cx="1082297" cy="570818"/>
                <a:chOff x="7800758" y="3276600"/>
                <a:chExt cx="1082297" cy="570818"/>
              </a:xfrm>
            </p:grpSpPr>
            <p:sp>
              <p:nvSpPr>
                <p:cNvPr id="184" name="Rectangle 44"/>
                <p:cNvSpPr>
                  <a:spLocks noChangeArrowheads="1"/>
                </p:cNvSpPr>
                <p:nvPr/>
              </p:nvSpPr>
              <p:spPr bwMode="auto">
                <a:xfrm rot="5400000">
                  <a:off x="7568732" y="3508626"/>
                  <a:ext cx="570818" cy="106766"/>
                </a:xfrm>
                <a:prstGeom prst="rect">
                  <a:avLst/>
                </a:prstGeom>
                <a:solidFill>
                  <a:schemeClr val="accent3">
                    <a:lumMod val="75000"/>
                  </a:schemeClr>
                </a:solidFill>
                <a:ln w="19050" algn="ctr">
                  <a:noFill/>
                  <a:prstDash val="dash"/>
                  <a:round/>
                  <a:headEnd/>
                  <a:tailEnd/>
                </a:ln>
              </p:spPr>
              <p:txBody>
                <a:bodyPr/>
                <a:lstStyle/>
                <a:p>
                  <a:pPr eaLnBrk="0" fontAlgn="base" hangingPunct="0">
                    <a:spcBef>
                      <a:spcPct val="0"/>
                    </a:spcBef>
                    <a:spcAft>
                      <a:spcPct val="0"/>
                    </a:spcAft>
                  </a:pPr>
                  <a:endParaRPr lang="en-US" sz="1400">
                    <a:solidFill>
                      <a:srgbClr val="000000"/>
                    </a:solidFill>
                    <a:latin typeface="Arial" charset="0"/>
                  </a:endParaRPr>
                </a:p>
              </p:txBody>
            </p:sp>
            <p:sp>
              <p:nvSpPr>
                <p:cNvPr id="185" name="Rectangle 46"/>
                <p:cNvSpPr>
                  <a:spLocks noChangeArrowheads="1"/>
                </p:cNvSpPr>
                <p:nvPr/>
              </p:nvSpPr>
              <p:spPr bwMode="auto">
                <a:xfrm rot="5400000">
                  <a:off x="7797332"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sp>
              <p:nvSpPr>
                <p:cNvPr id="186" name="Rectangle 47"/>
                <p:cNvSpPr>
                  <a:spLocks noChangeArrowheads="1"/>
                </p:cNvSpPr>
                <p:nvPr/>
              </p:nvSpPr>
              <p:spPr bwMode="auto">
                <a:xfrm rot="5400000">
                  <a:off x="8178332"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sp>
              <p:nvSpPr>
                <p:cNvPr id="187" name="Rectangle 48"/>
                <p:cNvSpPr>
                  <a:spLocks noChangeArrowheads="1"/>
                </p:cNvSpPr>
                <p:nvPr/>
              </p:nvSpPr>
              <p:spPr bwMode="auto">
                <a:xfrm rot="5400000">
                  <a:off x="8376366"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sp>
              <p:nvSpPr>
                <p:cNvPr id="188" name="Rectangle 49"/>
                <p:cNvSpPr>
                  <a:spLocks noChangeArrowheads="1"/>
                </p:cNvSpPr>
                <p:nvPr/>
              </p:nvSpPr>
              <p:spPr bwMode="auto">
                <a:xfrm rot="5400000">
                  <a:off x="8544263"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sp>
              <p:nvSpPr>
                <p:cNvPr id="189" name="Rectangle 50"/>
                <p:cNvSpPr>
                  <a:spLocks noChangeArrowheads="1"/>
                </p:cNvSpPr>
                <p:nvPr/>
              </p:nvSpPr>
              <p:spPr bwMode="auto">
                <a:xfrm rot="5400000">
                  <a:off x="7995366" y="3508626"/>
                  <a:ext cx="570818" cy="106766"/>
                </a:xfrm>
                <a:prstGeom prst="rect">
                  <a:avLst/>
                </a:prstGeom>
                <a:solidFill>
                  <a:schemeClr val="accent3">
                    <a:lumMod val="75000"/>
                  </a:schemeClr>
                </a:solidFill>
                <a:ln w="19050" algn="ctr">
                  <a:noFill/>
                  <a:prstDash val="dash"/>
                  <a:round/>
                  <a:headEnd/>
                  <a:tailEnd/>
                </a:ln>
              </p:spPr>
              <p:txBody>
                <a:bodyPr/>
                <a:lstStyle/>
                <a:p>
                  <a:endParaRPr lang="en-US" sz="1400">
                    <a:solidFill>
                      <a:srgbClr val="000000"/>
                    </a:solidFill>
                  </a:endParaRPr>
                </a:p>
              </p:txBody>
            </p:sp>
          </p:grpSp>
          <p:sp>
            <p:nvSpPr>
              <p:cNvPr id="191" name="TextBox 190"/>
              <p:cNvSpPr txBox="1"/>
              <p:nvPr/>
            </p:nvSpPr>
            <p:spPr>
              <a:xfrm>
                <a:off x="1584703" y="2495490"/>
                <a:ext cx="762000" cy="351999"/>
              </a:xfrm>
              <a:prstGeom prst="rect">
                <a:avLst/>
              </a:prstGeom>
              <a:noFill/>
            </p:spPr>
            <p:txBody>
              <a:bodyPr wrap="square" rtlCol="0">
                <a:spAutoFit/>
              </a:bodyPr>
              <a:lstStyle/>
              <a:p>
                <a:r>
                  <a:rPr lang="en-US" sz="1400" dirty="0" err="1" smtClean="0">
                    <a:latin typeface="+mn-lt"/>
                  </a:rPr>
                  <a:t>V</a:t>
                </a:r>
                <a:r>
                  <a:rPr lang="en-US" sz="1400" baseline="-25000" dirty="0" err="1" smtClean="0">
                    <a:latin typeface="+mn-lt"/>
                  </a:rPr>
                  <a:t>species</a:t>
                </a:r>
                <a:endParaRPr lang="en-US" sz="1400" baseline="-25000" dirty="0">
                  <a:latin typeface="+mn-lt"/>
                </a:endParaRPr>
              </a:p>
            </p:txBody>
          </p:sp>
        </p:grpSp>
        <p:pic>
          <p:nvPicPr>
            <p:cNvPr id="91141" name="Picture 5"/>
            <p:cNvPicPr>
              <a:picLocks noChangeAspect="1" noChangeArrowheads="1"/>
            </p:cNvPicPr>
            <p:nvPr/>
          </p:nvPicPr>
          <p:blipFill>
            <a:blip r:embed="rId5" cstate="print"/>
            <a:srcRect/>
            <a:stretch>
              <a:fillRect/>
            </a:stretch>
          </p:blipFill>
          <p:spPr bwMode="auto">
            <a:xfrm>
              <a:off x="7307571" y="2614262"/>
              <a:ext cx="1143000" cy="223024"/>
            </a:xfrm>
            <a:prstGeom prst="rect">
              <a:avLst/>
            </a:prstGeom>
            <a:noFill/>
            <a:ln w="9525">
              <a:noFill/>
              <a:miter lim="800000"/>
              <a:headEnd/>
              <a:tailEnd/>
            </a:ln>
          </p:spPr>
        </p:pic>
        <p:pic>
          <p:nvPicPr>
            <p:cNvPr id="91144" name="Picture 8"/>
            <p:cNvPicPr>
              <a:picLocks noChangeAspect="1" noChangeArrowheads="1"/>
            </p:cNvPicPr>
            <p:nvPr/>
          </p:nvPicPr>
          <p:blipFill>
            <a:blip r:embed="rId6" cstate="print"/>
            <a:srcRect/>
            <a:stretch>
              <a:fillRect/>
            </a:stretch>
          </p:blipFill>
          <p:spPr bwMode="auto">
            <a:xfrm>
              <a:off x="7307571" y="3174925"/>
              <a:ext cx="1295400" cy="372846"/>
            </a:xfrm>
            <a:prstGeom prst="rect">
              <a:avLst/>
            </a:prstGeom>
            <a:noFill/>
            <a:ln w="9525">
              <a:noFill/>
              <a:miter lim="800000"/>
              <a:headEnd/>
              <a:tailEnd/>
            </a:ln>
          </p:spPr>
        </p:pic>
        <p:pic>
          <p:nvPicPr>
            <p:cNvPr id="91145" name="Picture 9"/>
            <p:cNvPicPr>
              <a:picLocks noChangeAspect="1" noChangeArrowheads="1"/>
            </p:cNvPicPr>
            <p:nvPr/>
          </p:nvPicPr>
          <p:blipFill>
            <a:blip r:embed="rId7" cstate="print"/>
            <a:srcRect/>
            <a:stretch>
              <a:fillRect/>
            </a:stretch>
          </p:blipFill>
          <p:spPr bwMode="auto">
            <a:xfrm>
              <a:off x="7307571" y="3833462"/>
              <a:ext cx="1457594" cy="323910"/>
            </a:xfrm>
            <a:prstGeom prst="rect">
              <a:avLst/>
            </a:prstGeom>
            <a:noFill/>
            <a:ln w="9525">
              <a:noFill/>
              <a:miter lim="800000"/>
              <a:headEnd/>
              <a:tailEnd/>
            </a:ln>
          </p:spPr>
        </p:pic>
        <p:sp>
          <p:nvSpPr>
            <p:cNvPr id="192" name="Arc 191"/>
            <p:cNvSpPr/>
            <p:nvPr/>
          </p:nvSpPr>
          <p:spPr bwMode="auto">
            <a:xfrm rot="15293060">
              <a:off x="3362546" y="133882"/>
              <a:ext cx="1752600" cy="3831802"/>
            </a:xfrm>
            <a:prstGeom prst="arc">
              <a:avLst>
                <a:gd name="adj1" fmla="val 16347066"/>
                <a:gd name="adj2" fmla="val 5297271"/>
              </a:avLst>
            </a:prstGeom>
            <a:noFill/>
            <a:ln w="25400" cap="flat" cmpd="sng" algn="ctr">
              <a:solidFill>
                <a:srgbClr val="800000"/>
              </a:solidFill>
              <a:prstDash val="dash"/>
              <a:round/>
              <a:headEnd type="none" w="med" len="med"/>
              <a:tailEnd type="none" w="med" len="med"/>
            </a:ln>
            <a:effectLst/>
          </p:spPr>
          <p:txBody>
            <a:bodyPr rtlCol="0" anchor="ctr"/>
            <a:lstStyle/>
            <a:p>
              <a:pPr algn="ctr"/>
              <a:endParaRPr lang="en-US" sz="1400"/>
            </a:p>
          </p:txBody>
        </p:sp>
        <p:grpSp>
          <p:nvGrpSpPr>
            <p:cNvPr id="217" name="Group 216"/>
            <p:cNvGrpSpPr/>
            <p:nvPr/>
          </p:nvGrpSpPr>
          <p:grpSpPr>
            <a:xfrm>
              <a:off x="449571" y="3471571"/>
              <a:ext cx="1828800" cy="914400"/>
              <a:chOff x="533400" y="3352800"/>
              <a:chExt cx="1828800" cy="914400"/>
            </a:xfrm>
          </p:grpSpPr>
          <p:sp>
            <p:nvSpPr>
              <p:cNvPr id="197" name="Rectangle 196"/>
              <p:cNvSpPr/>
              <p:nvPr/>
            </p:nvSpPr>
            <p:spPr>
              <a:xfrm>
                <a:off x="533400" y="3505200"/>
                <a:ext cx="1133139" cy="685800"/>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98" name="Straight Connector 197"/>
              <p:cNvCxnSpPr/>
              <p:nvPr/>
            </p:nvCxnSpPr>
            <p:spPr bwMode="auto">
              <a:xfrm>
                <a:off x="533400" y="3843754"/>
                <a:ext cx="1143000" cy="0"/>
              </a:xfrm>
              <a:prstGeom prst="line">
                <a:avLst/>
              </a:prstGeom>
              <a:solidFill>
                <a:srgbClr val="800000"/>
              </a:solidFill>
              <a:ln w="25400" cap="flat" cmpd="sng" algn="ctr">
                <a:solidFill>
                  <a:schemeClr val="tx1"/>
                </a:solidFill>
                <a:prstDash val="solid"/>
                <a:round/>
                <a:headEnd type="none" w="med" len="med"/>
                <a:tailEnd type="none" w="med" len="med"/>
              </a:ln>
              <a:effectLst/>
            </p:spPr>
          </p:cxnSp>
          <p:cxnSp>
            <p:nvCxnSpPr>
              <p:cNvPr id="201" name="Straight Arrow Connector 200"/>
              <p:cNvCxnSpPr/>
              <p:nvPr/>
            </p:nvCxnSpPr>
            <p:spPr>
              <a:xfrm flipV="1">
                <a:off x="1676400" y="3352800"/>
                <a:ext cx="685800" cy="228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a:off x="1676400" y="3581400"/>
                <a:ext cx="685800" cy="76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1676400" y="3962400"/>
                <a:ext cx="6858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1676400" y="3962400"/>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
        <p:nvSpPr>
          <p:cNvPr id="212" name="TextBox 211"/>
          <p:cNvSpPr txBox="1"/>
          <p:nvPr/>
        </p:nvSpPr>
        <p:spPr>
          <a:xfrm>
            <a:off x="754371" y="5269538"/>
            <a:ext cx="838200" cy="400110"/>
          </a:xfrm>
          <a:prstGeom prst="rect">
            <a:avLst/>
          </a:prstGeom>
          <a:noFill/>
        </p:spPr>
        <p:txBody>
          <a:bodyPr wrap="square" rtlCol="0">
            <a:spAutoFit/>
          </a:bodyPr>
          <a:lstStyle/>
          <a:p>
            <a:r>
              <a:rPr lang="en-US" dirty="0" smtClean="0">
                <a:latin typeface="+mn-lt"/>
              </a:rPr>
              <a:t>genus</a:t>
            </a:r>
            <a:endParaRPr lang="en-US" dirty="0">
              <a:latin typeface="+mn-lt"/>
            </a:endParaRPr>
          </a:p>
        </p:txBody>
      </p:sp>
      <p:sp>
        <p:nvSpPr>
          <p:cNvPr id="84" name="TextBox 83"/>
          <p:cNvSpPr txBox="1"/>
          <p:nvPr/>
        </p:nvSpPr>
        <p:spPr>
          <a:xfrm>
            <a:off x="7063474" y="6519571"/>
            <a:ext cx="2048044" cy="307777"/>
          </a:xfrm>
          <a:prstGeom prst="rect">
            <a:avLst/>
          </a:prstGeom>
          <a:noFill/>
        </p:spPr>
        <p:txBody>
          <a:bodyPr wrap="none" rtlCol="0">
            <a:spAutoFit/>
          </a:bodyPr>
          <a:lstStyle/>
          <a:p>
            <a:r>
              <a:rPr lang="en-US" sz="1400" i="1" dirty="0" smtClean="0">
                <a:solidFill>
                  <a:schemeClr val="tx1">
                    <a:lumMod val="50000"/>
                    <a:lumOff val="50000"/>
                  </a:schemeClr>
                </a:solidFill>
              </a:rPr>
              <a:t>H. Shan et al.</a:t>
            </a:r>
            <a:r>
              <a:rPr lang="en-US" sz="1400" i="1" dirty="0" smtClean="0">
                <a:solidFill>
                  <a:schemeClr val="tx1">
                    <a:lumMod val="50000"/>
                    <a:lumOff val="50000"/>
                  </a:schemeClr>
                </a:solidFill>
                <a:latin typeface="+mn-lt"/>
              </a:rPr>
              <a:t>, ICML 2012</a:t>
            </a:r>
            <a:endParaRPr lang="en-US" sz="1400" i="1" dirty="0">
              <a:solidFill>
                <a:schemeClr val="tx1">
                  <a:lumMod val="50000"/>
                  <a:lumOff val="50000"/>
                </a:schemeClr>
              </a:solidFill>
              <a:latin typeface="+mn-lt"/>
            </a:endParaRPr>
          </a:p>
        </p:txBody>
      </p:sp>
    </p:spTree>
    <p:extLst>
      <p:ext uri="{BB962C8B-B14F-4D97-AF65-F5344CB8AC3E}">
        <p14:creationId xmlns:p14="http://schemas.microsoft.com/office/powerpoint/2010/main" val="238392808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 y="152864"/>
            <a:ext cx="9143999" cy="762000"/>
          </a:xfrm>
        </p:spPr>
        <p:txBody>
          <a:bodyPr>
            <a:normAutofit fontScale="90000"/>
          </a:bodyPr>
          <a:lstStyle/>
          <a:p>
            <a:r>
              <a:rPr lang="en-US" b="1" dirty="0" smtClean="0"/>
              <a:t>(true value, predicted value) scatter plot </a:t>
            </a:r>
            <a:endParaRPr lang="en-US" b="1" dirty="0"/>
          </a:p>
        </p:txBody>
      </p:sp>
      <p:sp>
        <p:nvSpPr>
          <p:cNvPr id="8" name="TextBox 7"/>
          <p:cNvSpPr txBox="1"/>
          <p:nvPr/>
        </p:nvSpPr>
        <p:spPr>
          <a:xfrm>
            <a:off x="1" y="6096000"/>
            <a:ext cx="9111517" cy="369332"/>
          </a:xfrm>
          <a:prstGeom prst="rect">
            <a:avLst/>
          </a:prstGeom>
          <a:noFill/>
        </p:spPr>
        <p:txBody>
          <a:bodyPr wrap="square" rtlCol="0">
            <a:spAutoFit/>
          </a:bodyPr>
          <a:lstStyle/>
          <a:p>
            <a:pPr algn="ctr"/>
            <a:r>
              <a:rPr lang="en-US" dirty="0" smtClean="0">
                <a:solidFill>
                  <a:srgbClr val="0000FF"/>
                </a:solidFill>
              </a:rPr>
              <a:t>With increasing amount of taxonomic information, the plot becomes closer to a 1:1 line</a:t>
            </a:r>
          </a:p>
        </p:txBody>
      </p:sp>
      <p:pic>
        <p:nvPicPr>
          <p:cNvPr id="69635" name="Picture 3"/>
          <p:cNvPicPr>
            <a:picLocks noChangeAspect="1" noChangeArrowheads="1"/>
          </p:cNvPicPr>
          <p:nvPr/>
        </p:nvPicPr>
        <p:blipFill>
          <a:blip r:embed="rId2" cstate="print"/>
          <a:srcRect/>
          <a:stretch>
            <a:fillRect/>
          </a:stretch>
        </p:blipFill>
        <p:spPr bwMode="auto">
          <a:xfrm>
            <a:off x="457200" y="4220333"/>
            <a:ext cx="8302466" cy="1615916"/>
          </a:xfrm>
          <a:prstGeom prst="rect">
            <a:avLst/>
          </a:prstGeom>
          <a:noFill/>
          <a:ln w="9525">
            <a:noFill/>
            <a:miter lim="800000"/>
            <a:headEnd/>
            <a:tailEnd/>
          </a:ln>
        </p:spPr>
      </p:pic>
      <p:sp>
        <p:nvSpPr>
          <p:cNvPr id="10" name="TextBox 9"/>
          <p:cNvSpPr txBox="1"/>
          <p:nvPr/>
        </p:nvSpPr>
        <p:spPr>
          <a:xfrm>
            <a:off x="3733800" y="3851001"/>
            <a:ext cx="1905000" cy="369332"/>
          </a:xfrm>
          <a:prstGeom prst="rect">
            <a:avLst/>
          </a:prstGeom>
          <a:noFill/>
        </p:spPr>
        <p:txBody>
          <a:bodyPr wrap="square" rtlCol="0">
            <a:spAutoFit/>
          </a:bodyPr>
          <a:lstStyle/>
          <a:p>
            <a:r>
              <a:rPr lang="en-US" sz="1800" dirty="0" smtClean="0"/>
              <a:t>Leaf Fresh Mass</a:t>
            </a:r>
            <a:endParaRPr lang="en-US" sz="1800" dirty="0"/>
          </a:p>
        </p:txBody>
      </p:sp>
      <p:grpSp>
        <p:nvGrpSpPr>
          <p:cNvPr id="3" name="Group 2"/>
          <p:cNvGrpSpPr/>
          <p:nvPr/>
        </p:nvGrpSpPr>
        <p:grpSpPr>
          <a:xfrm>
            <a:off x="451008" y="1171081"/>
            <a:ext cx="8308658" cy="2443639"/>
            <a:chOff x="457200" y="1371600"/>
            <a:chExt cx="8308658" cy="2443639"/>
          </a:xfrm>
        </p:grpSpPr>
        <p:pic>
          <p:nvPicPr>
            <p:cNvPr id="69634" name="Picture 2"/>
            <p:cNvPicPr>
              <a:picLocks noChangeAspect="1" noChangeArrowheads="1"/>
            </p:cNvPicPr>
            <p:nvPr/>
          </p:nvPicPr>
          <p:blipFill>
            <a:blip r:embed="rId3" cstate="print"/>
            <a:srcRect/>
            <a:stretch>
              <a:fillRect/>
            </a:stretch>
          </p:blipFill>
          <p:spPr bwMode="auto">
            <a:xfrm>
              <a:off x="457200" y="2286000"/>
              <a:ext cx="8308658" cy="1529239"/>
            </a:xfrm>
            <a:prstGeom prst="rect">
              <a:avLst/>
            </a:prstGeom>
            <a:noFill/>
            <a:ln w="9525">
              <a:noFill/>
              <a:miter lim="800000"/>
              <a:headEnd/>
              <a:tailEnd/>
            </a:ln>
          </p:spPr>
        </p:pic>
        <p:sp>
          <p:nvSpPr>
            <p:cNvPr id="9" name="TextBox 8"/>
            <p:cNvSpPr txBox="1"/>
            <p:nvPr/>
          </p:nvSpPr>
          <p:spPr>
            <a:xfrm>
              <a:off x="3048000" y="1371600"/>
              <a:ext cx="3352800" cy="369332"/>
            </a:xfrm>
            <a:prstGeom prst="rect">
              <a:avLst/>
            </a:prstGeom>
            <a:noFill/>
          </p:spPr>
          <p:txBody>
            <a:bodyPr wrap="square" rtlCol="0">
              <a:spAutoFit/>
            </a:bodyPr>
            <a:lstStyle/>
            <a:p>
              <a:r>
                <a:rPr lang="en-US" sz="1800" dirty="0" smtClean="0"/>
                <a:t>Wood Vessel Element Length</a:t>
              </a:r>
              <a:endParaRPr lang="en-US" sz="1800" dirty="0"/>
            </a:p>
          </p:txBody>
        </p:sp>
        <p:sp>
          <p:nvSpPr>
            <p:cNvPr id="2" name="TextBox 1"/>
            <p:cNvSpPr txBox="1"/>
            <p:nvPr/>
          </p:nvSpPr>
          <p:spPr>
            <a:xfrm>
              <a:off x="533400" y="1752600"/>
              <a:ext cx="8154020" cy="369332"/>
            </a:xfrm>
            <a:prstGeom prst="rect">
              <a:avLst/>
            </a:prstGeom>
            <a:noFill/>
          </p:spPr>
          <p:txBody>
            <a:bodyPr wrap="none" rtlCol="0">
              <a:spAutoFit/>
            </a:bodyPr>
            <a:lstStyle/>
            <a:p>
              <a:r>
                <a:rPr lang="en-US" sz="1800" dirty="0">
                  <a:latin typeface="+mn-lt"/>
                </a:rPr>
                <a:t>n</a:t>
              </a:r>
              <a:r>
                <a:rPr lang="en-US" sz="1800" dirty="0" smtClean="0">
                  <a:latin typeface="+mn-lt"/>
                </a:rPr>
                <a:t>o </a:t>
              </a:r>
              <a:r>
                <a:rPr lang="en-US" sz="1800" dirty="0" err="1" smtClean="0">
                  <a:latin typeface="+mn-lt"/>
                </a:rPr>
                <a:t>phylo</a:t>
              </a:r>
              <a:r>
                <a:rPr lang="en-US" sz="1800" dirty="0" smtClean="0">
                  <a:latin typeface="+mn-lt"/>
                </a:rPr>
                <a:t>. info.       </a:t>
              </a:r>
              <a:r>
                <a:rPr lang="en-US" sz="1800" dirty="0" err="1">
                  <a:latin typeface="+mn-lt"/>
                </a:rPr>
                <a:t>p</a:t>
              </a:r>
              <a:r>
                <a:rPr lang="en-US" sz="1800" dirty="0" err="1" smtClean="0">
                  <a:latin typeface="+mn-lt"/>
                </a:rPr>
                <a:t>hylo</a:t>
              </a:r>
              <a:r>
                <a:rPr lang="en-US" sz="1800" dirty="0">
                  <a:latin typeface="+mn-lt"/>
                </a:rPr>
                <a:t>.</a:t>
              </a:r>
              <a:r>
                <a:rPr lang="en-US" sz="1800" dirty="0" smtClean="0">
                  <a:latin typeface="+mn-lt"/>
                </a:rPr>
                <a:t>-group             family                    genus                    species</a:t>
              </a:r>
              <a:endParaRPr lang="en-US" sz="1800" dirty="0">
                <a:latin typeface="+mn-lt"/>
              </a:endParaRPr>
            </a:p>
          </p:txBody>
        </p:sp>
      </p:grpSp>
      <p:sp>
        <p:nvSpPr>
          <p:cNvPr id="11" name="TextBox 10"/>
          <p:cNvSpPr txBox="1"/>
          <p:nvPr/>
        </p:nvSpPr>
        <p:spPr>
          <a:xfrm>
            <a:off x="7063474" y="6519571"/>
            <a:ext cx="2048044" cy="307777"/>
          </a:xfrm>
          <a:prstGeom prst="rect">
            <a:avLst/>
          </a:prstGeom>
          <a:noFill/>
        </p:spPr>
        <p:txBody>
          <a:bodyPr wrap="none" rtlCol="0">
            <a:spAutoFit/>
          </a:bodyPr>
          <a:lstStyle/>
          <a:p>
            <a:r>
              <a:rPr lang="en-US" sz="1400" i="1" dirty="0" smtClean="0">
                <a:solidFill>
                  <a:schemeClr val="tx1">
                    <a:lumMod val="50000"/>
                    <a:lumOff val="50000"/>
                  </a:schemeClr>
                </a:solidFill>
              </a:rPr>
              <a:t>H. Shan et al.</a:t>
            </a:r>
            <a:r>
              <a:rPr lang="en-US" sz="1400" i="1" dirty="0" smtClean="0">
                <a:solidFill>
                  <a:schemeClr val="tx1">
                    <a:lumMod val="50000"/>
                    <a:lumOff val="50000"/>
                  </a:schemeClr>
                </a:solidFill>
                <a:latin typeface="+mn-lt"/>
              </a:rPr>
              <a:t>, ICML 2012</a:t>
            </a:r>
            <a:endParaRPr lang="en-US" sz="1400" i="1" dirty="0">
              <a:solidFill>
                <a:schemeClr val="tx1">
                  <a:lumMod val="50000"/>
                  <a:lumOff val="50000"/>
                </a:schemeClr>
              </a:solidFill>
              <a:latin typeface="+mn-lt"/>
            </a:endParaRPr>
          </a:p>
        </p:txBody>
      </p:sp>
    </p:spTree>
    <p:extLst>
      <p:ext uri="{BB962C8B-B14F-4D97-AF65-F5344CB8AC3E}">
        <p14:creationId xmlns:p14="http://schemas.microsoft.com/office/powerpoint/2010/main" val="197232976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93721"/>
          </a:xfrm>
          <a:solidFill>
            <a:schemeClr val="accent3">
              <a:lumMod val="20000"/>
              <a:lumOff val="80000"/>
            </a:schemeClr>
          </a:solidFill>
        </p:spPr>
        <p:txBody>
          <a:bodyPr>
            <a:normAutofit fontScale="90000"/>
          </a:bodyPr>
          <a:lstStyle/>
          <a:p>
            <a:r>
              <a:rPr lang="en-US" b="1" dirty="0"/>
              <a:t>Unfolding the </a:t>
            </a:r>
            <a:r>
              <a:rPr lang="en-US" b="1" dirty="0" smtClean="0"/>
              <a:t>multivariate trait space </a:t>
            </a:r>
            <a:r>
              <a:rPr lang="en-US" b="1" dirty="0"/>
              <a:t>o</a:t>
            </a:r>
            <a:r>
              <a:rPr lang="en-US" b="1" dirty="0" smtClean="0"/>
              <a:t>bserved: 6 traits, 1400 species</a:t>
            </a:r>
            <a:endParaRPr lang="en-US" b="1" dirty="0"/>
          </a:p>
        </p:txBody>
      </p:sp>
      <p:sp>
        <p:nvSpPr>
          <p:cNvPr id="4" name="TextBox 3"/>
          <p:cNvSpPr txBox="1"/>
          <p:nvPr/>
        </p:nvSpPr>
        <p:spPr>
          <a:xfrm>
            <a:off x="7269456" y="6489877"/>
            <a:ext cx="1874544" cy="369332"/>
          </a:xfrm>
          <a:prstGeom prst="rect">
            <a:avLst/>
          </a:prstGeom>
          <a:noFill/>
        </p:spPr>
        <p:txBody>
          <a:bodyPr wrap="none" rtlCol="0">
            <a:spAutoFit/>
          </a:bodyPr>
          <a:lstStyle/>
          <a:p>
            <a:r>
              <a:rPr lang="en-US" dirty="0" smtClean="0"/>
              <a:t>Diaz et al. in prep.</a:t>
            </a:r>
            <a:endParaRPr lang="en-US" dirty="0"/>
          </a:p>
        </p:txBody>
      </p:sp>
      <p:pic>
        <p:nvPicPr>
          <p:cNvPr id="5" name="Content Placeholder 4" descr="Untitled.png"/>
          <p:cNvPicPr>
            <a:picLocks noChangeAspect="1"/>
          </p:cNvPicPr>
          <p:nvPr/>
        </p:nvPicPr>
        <p:blipFill>
          <a:blip r:embed="rId2">
            <a:extLst>
              <a:ext uri="{28A0092B-C50C-407E-A947-70E740481C1C}">
                <a14:useLocalDpi xmlns:a14="http://schemas.microsoft.com/office/drawing/2010/main" val="0"/>
              </a:ext>
            </a:extLst>
          </a:blip>
          <a:srcRect t="1475" b="1475"/>
          <a:stretch>
            <a:fillRect/>
          </a:stretch>
        </p:blipFill>
        <p:spPr>
          <a:xfrm>
            <a:off x="171483" y="1502487"/>
            <a:ext cx="8749869" cy="5055142"/>
          </a:xfrm>
          <a:prstGeom prst="rect">
            <a:avLst/>
          </a:prstGeom>
          <a:ln>
            <a:solidFill>
              <a:schemeClr val="tx1">
                <a:lumMod val="75000"/>
                <a:lumOff val="25000"/>
              </a:schemeClr>
            </a:solidFill>
          </a:ln>
        </p:spPr>
      </p:pic>
    </p:spTree>
    <p:extLst>
      <p:ext uri="{BB962C8B-B14F-4D97-AF65-F5344CB8AC3E}">
        <p14:creationId xmlns:p14="http://schemas.microsoft.com/office/powerpoint/2010/main" val="302604680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433818"/>
          </a:xfrm>
          <a:solidFill>
            <a:schemeClr val="accent3">
              <a:lumMod val="20000"/>
              <a:lumOff val="80000"/>
            </a:schemeClr>
          </a:solidFill>
        </p:spPr>
        <p:txBody>
          <a:bodyPr>
            <a:normAutofit/>
          </a:bodyPr>
          <a:lstStyle/>
          <a:p>
            <a:r>
              <a:rPr lang="en-US" b="1" dirty="0" smtClean="0"/>
              <a:t>Unfolding </a:t>
            </a:r>
            <a:r>
              <a:rPr lang="en-US" b="1" dirty="0"/>
              <a:t>the </a:t>
            </a:r>
            <a:r>
              <a:rPr lang="en-US" b="1" dirty="0" smtClean="0"/>
              <a:t>multivariate trait </a:t>
            </a:r>
            <a:r>
              <a:rPr lang="en-US" b="1" dirty="0"/>
              <a:t>s</a:t>
            </a:r>
            <a:r>
              <a:rPr lang="en-US" b="1" dirty="0" smtClean="0"/>
              <a:t>pace </a:t>
            </a:r>
            <a:br>
              <a:rPr lang="en-US" b="1" dirty="0" smtClean="0"/>
            </a:br>
            <a:r>
              <a:rPr lang="en-US" b="1" dirty="0" smtClean="0"/>
              <a:t> 18 traits, 48000 species    </a:t>
            </a:r>
            <a:endParaRPr lang="en-US" b="1" dirty="0"/>
          </a:p>
        </p:txBody>
      </p:sp>
      <p:pic>
        <p:nvPicPr>
          <p:cNvPr id="4" name="Picture 3"/>
          <p:cNvPicPr>
            <a:picLocks noChangeAspect="1"/>
          </p:cNvPicPr>
          <p:nvPr/>
        </p:nvPicPr>
        <p:blipFill>
          <a:blip r:embed="rId2"/>
          <a:stretch>
            <a:fillRect/>
          </a:stretch>
        </p:blipFill>
        <p:spPr>
          <a:xfrm>
            <a:off x="570999" y="1433819"/>
            <a:ext cx="6943716" cy="5329083"/>
          </a:xfrm>
          <a:prstGeom prst="rect">
            <a:avLst/>
          </a:prstGeom>
          <a:ln>
            <a:solidFill>
              <a:schemeClr val="tx1">
                <a:lumMod val="75000"/>
                <a:lumOff val="25000"/>
              </a:schemeClr>
            </a:solidFill>
          </a:ln>
        </p:spPr>
      </p:pic>
      <p:sp>
        <p:nvSpPr>
          <p:cNvPr id="5" name="TextBox 4"/>
          <p:cNvSpPr txBox="1"/>
          <p:nvPr/>
        </p:nvSpPr>
        <p:spPr>
          <a:xfrm>
            <a:off x="7514715" y="6488668"/>
            <a:ext cx="1629285" cy="369332"/>
          </a:xfrm>
          <a:prstGeom prst="rect">
            <a:avLst/>
          </a:prstGeom>
          <a:noFill/>
        </p:spPr>
        <p:txBody>
          <a:bodyPr wrap="none" rtlCol="0">
            <a:spAutoFit/>
          </a:bodyPr>
          <a:lstStyle/>
          <a:p>
            <a:r>
              <a:rPr lang="en-US" dirty="0" err="1" smtClean="0"/>
              <a:t>Joswig</a:t>
            </a:r>
            <a:r>
              <a:rPr lang="en-US" dirty="0" smtClean="0"/>
              <a:t>, in prep.</a:t>
            </a:r>
            <a:endParaRPr lang="en-US" dirty="0"/>
          </a:p>
        </p:txBody>
      </p:sp>
      <p:pic>
        <p:nvPicPr>
          <p:cNvPr id="6" name="Picture 5" descr="Julia_Josw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873" y="1309902"/>
            <a:ext cx="2008219" cy="1338812"/>
          </a:xfrm>
          <a:prstGeom prst="rect">
            <a:avLst/>
          </a:prstGeom>
          <a:ln>
            <a:solidFill>
              <a:schemeClr val="tx1">
                <a:lumMod val="65000"/>
                <a:lumOff val="35000"/>
              </a:schemeClr>
            </a:solidFill>
          </a:ln>
        </p:spPr>
      </p:pic>
    </p:spTree>
    <p:extLst>
      <p:ext uri="{BB962C8B-B14F-4D97-AF65-F5344CB8AC3E}">
        <p14:creationId xmlns:p14="http://schemas.microsoft.com/office/powerpoint/2010/main" val="366270875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146227"/>
          </a:xfrm>
          <a:solidFill>
            <a:schemeClr val="accent3">
              <a:lumMod val="20000"/>
              <a:lumOff val="80000"/>
            </a:schemeClr>
          </a:solidFill>
        </p:spPr>
        <p:txBody>
          <a:bodyPr>
            <a:normAutofit fontScale="90000"/>
          </a:bodyPr>
          <a:lstStyle/>
          <a:p>
            <a:r>
              <a:rPr lang="en-US" b="1" dirty="0" smtClean="0"/>
              <a:t>The ‘fast-slow’ plant economic </a:t>
            </a:r>
            <a:r>
              <a:rPr lang="en-US" b="1" dirty="0"/>
              <a:t>s</a:t>
            </a:r>
            <a:r>
              <a:rPr lang="en-US" b="1" dirty="0" smtClean="0"/>
              <a:t>pectrum  </a:t>
            </a:r>
            <a:endParaRPr lang="en-US" b="1" dirty="0"/>
          </a:p>
        </p:txBody>
      </p:sp>
      <p:pic>
        <p:nvPicPr>
          <p:cNvPr id="3" name="Picture 2"/>
          <p:cNvPicPr>
            <a:picLocks noChangeAspect="1"/>
          </p:cNvPicPr>
          <p:nvPr/>
        </p:nvPicPr>
        <p:blipFill>
          <a:blip r:embed="rId2"/>
          <a:stretch>
            <a:fillRect/>
          </a:stretch>
        </p:blipFill>
        <p:spPr>
          <a:xfrm>
            <a:off x="789911" y="1015620"/>
            <a:ext cx="7612534" cy="5842380"/>
          </a:xfrm>
          <a:prstGeom prst="rect">
            <a:avLst/>
          </a:prstGeom>
        </p:spPr>
      </p:pic>
      <p:sp>
        <p:nvSpPr>
          <p:cNvPr id="4" name="TextBox 3"/>
          <p:cNvSpPr txBox="1"/>
          <p:nvPr/>
        </p:nvSpPr>
        <p:spPr>
          <a:xfrm>
            <a:off x="7514715" y="6488668"/>
            <a:ext cx="1629285" cy="369332"/>
          </a:xfrm>
          <a:prstGeom prst="rect">
            <a:avLst/>
          </a:prstGeom>
          <a:noFill/>
        </p:spPr>
        <p:txBody>
          <a:bodyPr wrap="none" rtlCol="0">
            <a:spAutoFit/>
          </a:bodyPr>
          <a:lstStyle/>
          <a:p>
            <a:r>
              <a:rPr lang="en-US" dirty="0" err="1" smtClean="0"/>
              <a:t>Joswig</a:t>
            </a:r>
            <a:r>
              <a:rPr lang="en-US" dirty="0" smtClean="0"/>
              <a:t>, in prep.</a:t>
            </a:r>
            <a:endParaRPr lang="en-US" dirty="0"/>
          </a:p>
        </p:txBody>
      </p:sp>
    </p:spTree>
    <p:extLst>
      <p:ext uri="{BB962C8B-B14F-4D97-AF65-F5344CB8AC3E}">
        <p14:creationId xmlns:p14="http://schemas.microsoft.com/office/powerpoint/2010/main" val="125889912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161717"/>
          </a:xfrm>
          <a:solidFill>
            <a:schemeClr val="accent3">
              <a:lumMod val="20000"/>
              <a:lumOff val="80000"/>
            </a:schemeClr>
          </a:solidFill>
        </p:spPr>
        <p:txBody>
          <a:bodyPr>
            <a:normAutofit/>
          </a:bodyPr>
          <a:lstStyle/>
          <a:p>
            <a:r>
              <a:rPr lang="en-US" b="1" dirty="0" smtClean="0"/>
              <a:t>Plant Growth Forms</a:t>
            </a:r>
            <a:endParaRPr lang="en-US" b="1" dirty="0"/>
          </a:p>
        </p:txBody>
      </p:sp>
      <p:pic>
        <p:nvPicPr>
          <p:cNvPr id="3" name="Picture 2"/>
          <p:cNvPicPr>
            <a:picLocks noChangeAspect="1"/>
          </p:cNvPicPr>
          <p:nvPr/>
        </p:nvPicPr>
        <p:blipFill>
          <a:blip r:embed="rId2"/>
          <a:stretch>
            <a:fillRect/>
          </a:stretch>
        </p:blipFill>
        <p:spPr>
          <a:xfrm>
            <a:off x="859900" y="1301123"/>
            <a:ext cx="6668251" cy="5556876"/>
          </a:xfrm>
          <a:prstGeom prst="rect">
            <a:avLst/>
          </a:prstGeom>
        </p:spPr>
      </p:pic>
      <p:sp>
        <p:nvSpPr>
          <p:cNvPr id="4" name="TextBox 3"/>
          <p:cNvSpPr txBox="1"/>
          <p:nvPr/>
        </p:nvSpPr>
        <p:spPr>
          <a:xfrm>
            <a:off x="7514715" y="6488668"/>
            <a:ext cx="1629285" cy="369332"/>
          </a:xfrm>
          <a:prstGeom prst="rect">
            <a:avLst/>
          </a:prstGeom>
          <a:solidFill>
            <a:schemeClr val="bg1"/>
          </a:solidFill>
        </p:spPr>
        <p:txBody>
          <a:bodyPr wrap="none" rtlCol="0">
            <a:spAutoFit/>
          </a:bodyPr>
          <a:lstStyle/>
          <a:p>
            <a:r>
              <a:rPr lang="en-US" dirty="0" err="1" smtClean="0"/>
              <a:t>Joswig</a:t>
            </a:r>
            <a:r>
              <a:rPr lang="en-US" dirty="0" smtClean="0"/>
              <a:t>, in prep.</a:t>
            </a:r>
            <a:endParaRPr lang="en-US" dirty="0"/>
          </a:p>
        </p:txBody>
      </p:sp>
    </p:spTree>
    <p:extLst>
      <p:ext uri="{BB962C8B-B14F-4D97-AF65-F5344CB8AC3E}">
        <p14:creationId xmlns:p14="http://schemas.microsoft.com/office/powerpoint/2010/main" val="331145857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804"/>
            <a:ext cx="9144000" cy="1390833"/>
          </a:xfrm>
          <a:solidFill>
            <a:schemeClr val="accent3">
              <a:lumMod val="20000"/>
              <a:lumOff val="80000"/>
            </a:schemeClr>
          </a:solidFill>
        </p:spPr>
        <p:txBody>
          <a:bodyPr>
            <a:normAutofit fontScale="90000"/>
          </a:bodyPr>
          <a:lstStyle/>
          <a:p>
            <a:r>
              <a:rPr lang="en-US" b="1" dirty="0" smtClean="0"/>
              <a:t>The coordination of traits within </a:t>
            </a:r>
            <a:br>
              <a:rPr lang="en-US" b="1" dirty="0" smtClean="0"/>
            </a:br>
            <a:r>
              <a:rPr lang="en-US" b="1" dirty="0" smtClean="0"/>
              <a:t>plant </a:t>
            </a:r>
            <a:r>
              <a:rPr lang="en-US" b="1" dirty="0"/>
              <a:t>g</a:t>
            </a:r>
            <a:r>
              <a:rPr lang="en-US" b="1" dirty="0" smtClean="0"/>
              <a:t>rowth </a:t>
            </a:r>
            <a:r>
              <a:rPr lang="en-US" b="1" dirty="0"/>
              <a:t>f</a:t>
            </a:r>
            <a:r>
              <a:rPr lang="en-US" b="1" dirty="0" smtClean="0"/>
              <a:t>orms</a:t>
            </a:r>
            <a:endParaRPr lang="en-US" b="1" dirty="0"/>
          </a:p>
        </p:txBody>
      </p:sp>
      <p:pic>
        <p:nvPicPr>
          <p:cNvPr id="3" name="Picture 2"/>
          <p:cNvPicPr>
            <a:picLocks noChangeAspect="1"/>
          </p:cNvPicPr>
          <p:nvPr/>
        </p:nvPicPr>
        <p:blipFill>
          <a:blip r:embed="rId2"/>
          <a:stretch>
            <a:fillRect/>
          </a:stretch>
        </p:blipFill>
        <p:spPr>
          <a:xfrm>
            <a:off x="0" y="1417638"/>
            <a:ext cx="9144000" cy="5439716"/>
          </a:xfrm>
          <a:prstGeom prst="rect">
            <a:avLst/>
          </a:prstGeom>
        </p:spPr>
      </p:pic>
      <p:sp>
        <p:nvSpPr>
          <p:cNvPr id="4" name="TextBox 3"/>
          <p:cNvSpPr txBox="1"/>
          <p:nvPr/>
        </p:nvSpPr>
        <p:spPr>
          <a:xfrm>
            <a:off x="7514715" y="6488668"/>
            <a:ext cx="1629285" cy="369332"/>
          </a:xfrm>
          <a:prstGeom prst="rect">
            <a:avLst/>
          </a:prstGeom>
          <a:solidFill>
            <a:schemeClr val="bg1"/>
          </a:solidFill>
        </p:spPr>
        <p:txBody>
          <a:bodyPr wrap="none" rtlCol="0">
            <a:spAutoFit/>
          </a:bodyPr>
          <a:lstStyle/>
          <a:p>
            <a:r>
              <a:rPr lang="en-US" dirty="0" err="1" smtClean="0"/>
              <a:t>Joswig</a:t>
            </a:r>
            <a:r>
              <a:rPr lang="en-US" dirty="0" smtClean="0"/>
              <a:t>, in prep.</a:t>
            </a:r>
            <a:endParaRPr lang="en-US" dirty="0"/>
          </a:p>
        </p:txBody>
      </p:sp>
    </p:spTree>
    <p:extLst>
      <p:ext uri="{BB962C8B-B14F-4D97-AF65-F5344CB8AC3E}">
        <p14:creationId xmlns:p14="http://schemas.microsoft.com/office/powerpoint/2010/main" val="143613086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781299"/>
          </a:xfrm>
          <a:solidFill>
            <a:schemeClr val="accent3">
              <a:lumMod val="20000"/>
              <a:lumOff val="80000"/>
            </a:schemeClr>
          </a:solidFill>
        </p:spPr>
        <p:txBody>
          <a:bodyPr/>
          <a:lstStyle/>
          <a:p>
            <a:r>
              <a:rPr lang="en-US" b="1" dirty="0" smtClean="0"/>
              <a:t>Next Generation DGVMs</a:t>
            </a:r>
            <a:endParaRPr lang="en-US" b="1" dirty="0"/>
          </a:p>
        </p:txBody>
      </p:sp>
      <p:sp>
        <p:nvSpPr>
          <p:cNvPr id="3" name="Content Placeholder 2"/>
          <p:cNvSpPr>
            <a:spLocks noGrp="1"/>
          </p:cNvSpPr>
          <p:nvPr>
            <p:ph idx="1"/>
          </p:nvPr>
        </p:nvSpPr>
        <p:spPr>
          <a:xfrm>
            <a:off x="201350" y="2137559"/>
            <a:ext cx="8756964" cy="3777626"/>
          </a:xfrm>
        </p:spPr>
        <p:txBody>
          <a:bodyPr>
            <a:normAutofit/>
          </a:bodyPr>
          <a:lstStyle/>
          <a:p>
            <a:pPr marL="0" indent="0" algn="ctr">
              <a:buNone/>
            </a:pPr>
            <a:r>
              <a:rPr lang="en-US" dirty="0" smtClean="0"/>
              <a:t>Representing the multivariate spectrum of plant form and function as the emergent property of adaptation to the environment</a:t>
            </a:r>
          </a:p>
          <a:p>
            <a:pPr marL="0" indent="0" algn="ctr">
              <a:buNone/>
            </a:pPr>
            <a:endParaRPr lang="en-US" dirty="0"/>
          </a:p>
          <a:p>
            <a:r>
              <a:rPr lang="en-US" b="1" dirty="0" err="1" smtClean="0"/>
              <a:t>JeDi</a:t>
            </a:r>
            <a:r>
              <a:rPr lang="en-US" dirty="0" smtClean="0"/>
              <a:t> (</a:t>
            </a:r>
            <a:r>
              <a:rPr lang="en-GB" dirty="0" err="1" smtClean="0"/>
              <a:t>Kleidon</a:t>
            </a:r>
            <a:r>
              <a:rPr lang="en-GB" dirty="0" err="1"/>
              <a:t>&amp;</a:t>
            </a:r>
            <a:r>
              <a:rPr lang="en-GB" dirty="0" err="1" smtClean="0"/>
              <a:t>Mooney</a:t>
            </a:r>
            <a:r>
              <a:rPr lang="en-GB" dirty="0" smtClean="0"/>
              <a:t> 2000; </a:t>
            </a:r>
            <a:r>
              <a:rPr lang="en-GB" dirty="0" err="1"/>
              <a:t>Pavlik</a:t>
            </a:r>
            <a:r>
              <a:rPr lang="en-GB" dirty="0"/>
              <a:t> et al. </a:t>
            </a:r>
            <a:r>
              <a:rPr lang="en-GB" dirty="0" smtClean="0"/>
              <a:t>2013)</a:t>
            </a:r>
            <a:endParaRPr lang="en-US" dirty="0" smtClean="0"/>
          </a:p>
          <a:p>
            <a:r>
              <a:rPr lang="en-US" b="1" dirty="0" smtClean="0"/>
              <a:t>aDGVM2</a:t>
            </a:r>
            <a:r>
              <a:rPr lang="en-US" dirty="0" smtClean="0"/>
              <a:t> (</a:t>
            </a:r>
            <a:r>
              <a:rPr lang="en-GB" dirty="0" err="1" smtClean="0"/>
              <a:t>Scheiter</a:t>
            </a:r>
            <a:r>
              <a:rPr lang="en-GB" dirty="0" smtClean="0"/>
              <a:t> </a:t>
            </a:r>
            <a:r>
              <a:rPr lang="en-GB" dirty="0"/>
              <a:t>et al. </a:t>
            </a:r>
            <a:r>
              <a:rPr lang="en-GB" dirty="0" smtClean="0"/>
              <a:t>2013)</a:t>
            </a:r>
            <a:endParaRPr lang="en-GB" dirty="0"/>
          </a:p>
        </p:txBody>
      </p:sp>
    </p:spTree>
    <p:extLst>
      <p:ext uri="{BB962C8B-B14F-4D97-AF65-F5344CB8AC3E}">
        <p14:creationId xmlns:p14="http://schemas.microsoft.com/office/powerpoint/2010/main" val="366291029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626403"/>
          </a:xfrm>
          <a:solidFill>
            <a:schemeClr val="accent3">
              <a:lumMod val="20000"/>
              <a:lumOff val="80000"/>
            </a:schemeClr>
          </a:solidFill>
        </p:spPr>
        <p:txBody>
          <a:bodyPr>
            <a:normAutofit/>
          </a:bodyPr>
          <a:lstStyle/>
          <a:p>
            <a:r>
              <a:rPr lang="en-GB" b="1" dirty="0"/>
              <a:t>The Jena Diversity-Dynamic Global Vegetation Model (</a:t>
            </a:r>
            <a:r>
              <a:rPr lang="en-GB" b="1" dirty="0" err="1"/>
              <a:t>JeDi</a:t>
            </a:r>
            <a:r>
              <a:rPr lang="en-GB" b="1" dirty="0"/>
              <a:t>-DGVM)</a:t>
            </a:r>
          </a:p>
        </p:txBody>
      </p:sp>
      <p:pic>
        <p:nvPicPr>
          <p:cNvPr id="4" name="Picture 3" descr="JEDI.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93" y="2574445"/>
            <a:ext cx="8362007" cy="3457604"/>
          </a:xfrm>
          <a:prstGeom prst="rect">
            <a:avLst/>
          </a:prstGeom>
        </p:spPr>
      </p:pic>
      <p:sp>
        <p:nvSpPr>
          <p:cNvPr id="3" name="TextBox 2"/>
          <p:cNvSpPr txBox="1"/>
          <p:nvPr/>
        </p:nvSpPr>
        <p:spPr>
          <a:xfrm>
            <a:off x="3058793" y="6488668"/>
            <a:ext cx="6085207" cy="369332"/>
          </a:xfrm>
          <a:prstGeom prst="rect">
            <a:avLst/>
          </a:prstGeom>
          <a:noFill/>
        </p:spPr>
        <p:txBody>
          <a:bodyPr wrap="none" rtlCol="0">
            <a:spAutoFit/>
          </a:bodyPr>
          <a:lstStyle/>
          <a:p>
            <a:r>
              <a:rPr lang="en-GB" dirty="0" err="1" smtClean="0"/>
              <a:t>Kleidon&amp;Mooney</a:t>
            </a:r>
            <a:r>
              <a:rPr lang="en-GB" dirty="0" smtClean="0"/>
              <a:t>, 2000 GCB; </a:t>
            </a:r>
            <a:r>
              <a:rPr lang="en-GB" dirty="0" err="1" smtClean="0"/>
              <a:t>Pavlik</a:t>
            </a:r>
            <a:r>
              <a:rPr lang="en-GB" dirty="0" smtClean="0"/>
              <a:t> et al. 2013, </a:t>
            </a:r>
            <a:r>
              <a:rPr lang="en-GB" dirty="0" err="1" smtClean="0"/>
              <a:t>Biogeosciences</a:t>
            </a:r>
            <a:endParaRPr lang="en-GB" dirty="0"/>
          </a:p>
        </p:txBody>
      </p:sp>
      <p:sp>
        <p:nvSpPr>
          <p:cNvPr id="5" name="TextBox 4"/>
          <p:cNvSpPr txBox="1"/>
          <p:nvPr/>
        </p:nvSpPr>
        <p:spPr>
          <a:xfrm>
            <a:off x="538018" y="1896058"/>
            <a:ext cx="7686882" cy="492443"/>
          </a:xfrm>
          <a:prstGeom prst="rect">
            <a:avLst/>
          </a:prstGeom>
          <a:noFill/>
        </p:spPr>
        <p:txBody>
          <a:bodyPr wrap="none" rtlCol="0">
            <a:spAutoFit/>
          </a:bodyPr>
          <a:lstStyle/>
          <a:p>
            <a:r>
              <a:rPr lang="en-GB" sz="2600" dirty="0"/>
              <a:t>r</a:t>
            </a:r>
            <a:r>
              <a:rPr lang="en-GB" sz="2600" dirty="0" smtClean="0"/>
              <a:t>ealized </a:t>
            </a:r>
            <a:r>
              <a:rPr lang="en-GB" sz="2600" dirty="0"/>
              <a:t>t</a:t>
            </a:r>
            <a:r>
              <a:rPr lang="en-GB" sz="2600" dirty="0" smtClean="0"/>
              <a:t>raits = f(functional trade-offs, habitat filtering)</a:t>
            </a:r>
            <a:endParaRPr lang="en-GB" sz="2600" dirty="0"/>
          </a:p>
        </p:txBody>
      </p:sp>
    </p:spTree>
    <p:extLst>
      <p:ext uri="{BB962C8B-B14F-4D97-AF65-F5344CB8AC3E}">
        <p14:creationId xmlns:p14="http://schemas.microsoft.com/office/powerpoint/2010/main" val="81967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PJ.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70" y="155494"/>
            <a:ext cx="4676165" cy="6498047"/>
          </a:xfrm>
          <a:prstGeom prst="rect">
            <a:avLst/>
          </a:prstGeom>
        </p:spPr>
      </p:pic>
      <p:sp>
        <p:nvSpPr>
          <p:cNvPr id="3" name="TextBox 2"/>
          <p:cNvSpPr txBox="1"/>
          <p:nvPr/>
        </p:nvSpPr>
        <p:spPr>
          <a:xfrm>
            <a:off x="5774776" y="545082"/>
            <a:ext cx="2362245" cy="707886"/>
          </a:xfrm>
          <a:prstGeom prst="rect">
            <a:avLst/>
          </a:prstGeom>
          <a:noFill/>
        </p:spPr>
        <p:txBody>
          <a:bodyPr wrap="none" rtlCol="0">
            <a:spAutoFit/>
          </a:bodyPr>
          <a:lstStyle/>
          <a:p>
            <a:r>
              <a:rPr lang="en-US" sz="4000" b="1" dirty="0" smtClean="0"/>
              <a:t>LPJ DGVM</a:t>
            </a:r>
          </a:p>
        </p:txBody>
      </p:sp>
      <p:sp>
        <p:nvSpPr>
          <p:cNvPr id="4" name="TextBox 3"/>
          <p:cNvSpPr txBox="1"/>
          <p:nvPr/>
        </p:nvSpPr>
        <p:spPr>
          <a:xfrm>
            <a:off x="5774776" y="4671367"/>
            <a:ext cx="3128593" cy="1754327"/>
          </a:xfrm>
          <a:prstGeom prst="rect">
            <a:avLst/>
          </a:prstGeom>
          <a:noFill/>
        </p:spPr>
        <p:txBody>
          <a:bodyPr wrap="square" rtlCol="0">
            <a:spAutoFit/>
          </a:bodyPr>
          <a:lstStyle/>
          <a:p>
            <a:r>
              <a:rPr lang="en-US" dirty="0" smtClean="0"/>
              <a:t>S. </a:t>
            </a:r>
            <a:r>
              <a:rPr lang="en-US" dirty="0" err="1" smtClean="0"/>
              <a:t>Sitch</a:t>
            </a:r>
            <a:r>
              <a:rPr lang="en-US" dirty="0" smtClean="0"/>
              <a:t>, B. Smith, C. Prentice, A. </a:t>
            </a:r>
            <a:r>
              <a:rPr lang="en-US" dirty="0" err="1" smtClean="0"/>
              <a:t>Arneth</a:t>
            </a:r>
            <a:r>
              <a:rPr lang="en-US" dirty="0" smtClean="0"/>
              <a:t>, A. </a:t>
            </a:r>
            <a:r>
              <a:rPr lang="en-US" dirty="0" err="1" smtClean="0"/>
              <a:t>Bondeau</a:t>
            </a:r>
            <a:r>
              <a:rPr lang="en-US" dirty="0" smtClean="0"/>
              <a:t>, </a:t>
            </a:r>
          </a:p>
          <a:p>
            <a:r>
              <a:rPr lang="en-US" dirty="0" smtClean="0"/>
              <a:t>W. Cramer, J. Kaplan, S. Levis, W. </a:t>
            </a:r>
            <a:r>
              <a:rPr lang="en-US" dirty="0" err="1" smtClean="0"/>
              <a:t>Lucht</a:t>
            </a:r>
            <a:r>
              <a:rPr lang="en-US" dirty="0" smtClean="0"/>
              <a:t>, M. Sykes, K. </a:t>
            </a:r>
            <a:r>
              <a:rPr lang="en-US" dirty="0" err="1" smtClean="0"/>
              <a:t>Thonicke</a:t>
            </a:r>
            <a:r>
              <a:rPr lang="en-US" dirty="0" smtClean="0"/>
              <a:t> and S. </a:t>
            </a:r>
            <a:r>
              <a:rPr lang="en-US" dirty="0" err="1" smtClean="0"/>
              <a:t>Venevsky</a:t>
            </a:r>
            <a:r>
              <a:rPr lang="en-US" dirty="0" smtClean="0"/>
              <a:t>, 2003, </a:t>
            </a:r>
            <a:r>
              <a:rPr lang="en-US" i="1" dirty="0" smtClean="0"/>
              <a:t>Global Change Biology</a:t>
            </a:r>
            <a:endParaRPr lang="en-US" i="1" dirty="0"/>
          </a:p>
        </p:txBody>
      </p:sp>
      <p:sp>
        <p:nvSpPr>
          <p:cNvPr id="5" name="TextBox 4"/>
          <p:cNvSpPr txBox="1"/>
          <p:nvPr/>
        </p:nvSpPr>
        <p:spPr>
          <a:xfrm>
            <a:off x="5774776" y="1590840"/>
            <a:ext cx="3000791" cy="1384995"/>
          </a:xfrm>
          <a:prstGeom prst="rect">
            <a:avLst/>
          </a:prstGeom>
          <a:noFill/>
        </p:spPr>
        <p:txBody>
          <a:bodyPr wrap="none" rtlCol="0">
            <a:spAutoFit/>
          </a:bodyPr>
          <a:lstStyle/>
          <a:p>
            <a:r>
              <a:rPr lang="en-US" sz="2800" dirty="0" smtClean="0"/>
              <a:t>Lund Potsdam</a:t>
            </a:r>
            <a:r>
              <a:rPr lang="en-US" sz="2800" dirty="0"/>
              <a:t> </a:t>
            </a:r>
            <a:r>
              <a:rPr lang="en-US" sz="2800" dirty="0" smtClean="0"/>
              <a:t>Jena</a:t>
            </a:r>
          </a:p>
          <a:p>
            <a:r>
              <a:rPr lang="en-US" sz="2800" dirty="0" smtClean="0"/>
              <a:t>Dynamic Global </a:t>
            </a:r>
          </a:p>
          <a:p>
            <a:r>
              <a:rPr lang="en-US" sz="2800" dirty="0" smtClean="0"/>
              <a:t>Vegetation Model</a:t>
            </a:r>
            <a:endParaRPr lang="en-US" sz="2800" dirty="0"/>
          </a:p>
        </p:txBody>
      </p:sp>
    </p:spTree>
    <p:extLst>
      <p:ext uri="{BB962C8B-B14F-4D97-AF65-F5344CB8AC3E}">
        <p14:creationId xmlns:p14="http://schemas.microsoft.com/office/powerpoint/2010/main" val="29139893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95424"/>
          </a:xfrm>
          <a:solidFill>
            <a:schemeClr val="accent3">
              <a:lumMod val="20000"/>
              <a:lumOff val="80000"/>
            </a:schemeClr>
          </a:solidFill>
        </p:spPr>
        <p:txBody>
          <a:bodyPr>
            <a:normAutofit/>
          </a:bodyPr>
          <a:lstStyle/>
          <a:p>
            <a:r>
              <a:rPr lang="en-GB" b="1" dirty="0" smtClean="0"/>
              <a:t>aDGVM2: introducing trait evolution by community assembly</a:t>
            </a:r>
            <a:endParaRPr lang="en-GB" b="1" dirty="0"/>
          </a:p>
        </p:txBody>
      </p:sp>
      <p:pic>
        <p:nvPicPr>
          <p:cNvPr id="5" name="Picture 4" descr="aDGVM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18" y="2426236"/>
            <a:ext cx="6905615" cy="4431764"/>
          </a:xfrm>
          <a:prstGeom prst="rect">
            <a:avLst/>
          </a:prstGeom>
        </p:spPr>
      </p:pic>
      <p:sp>
        <p:nvSpPr>
          <p:cNvPr id="3" name="TextBox 2"/>
          <p:cNvSpPr txBox="1"/>
          <p:nvPr/>
        </p:nvSpPr>
        <p:spPr>
          <a:xfrm>
            <a:off x="5434180" y="6488668"/>
            <a:ext cx="3709820" cy="369332"/>
          </a:xfrm>
          <a:prstGeom prst="rect">
            <a:avLst/>
          </a:prstGeom>
          <a:noFill/>
        </p:spPr>
        <p:txBody>
          <a:bodyPr wrap="none" rtlCol="0">
            <a:spAutoFit/>
          </a:bodyPr>
          <a:lstStyle/>
          <a:p>
            <a:r>
              <a:rPr lang="en-GB" dirty="0" err="1" smtClean="0"/>
              <a:t>Scheiter</a:t>
            </a:r>
            <a:r>
              <a:rPr lang="en-GB" dirty="0" smtClean="0"/>
              <a:t> et al. 2013, New </a:t>
            </a:r>
            <a:r>
              <a:rPr lang="en-GB" dirty="0" err="1" smtClean="0"/>
              <a:t>Phytologist</a:t>
            </a:r>
            <a:endParaRPr lang="en-GB" dirty="0"/>
          </a:p>
        </p:txBody>
      </p:sp>
      <p:sp>
        <p:nvSpPr>
          <p:cNvPr id="4" name="TextBox 3"/>
          <p:cNvSpPr txBox="1"/>
          <p:nvPr/>
        </p:nvSpPr>
        <p:spPr>
          <a:xfrm>
            <a:off x="457200" y="1713394"/>
            <a:ext cx="8166018" cy="492443"/>
          </a:xfrm>
          <a:prstGeom prst="rect">
            <a:avLst/>
          </a:prstGeom>
          <a:noFill/>
        </p:spPr>
        <p:txBody>
          <a:bodyPr wrap="none" rtlCol="0">
            <a:spAutoFit/>
          </a:bodyPr>
          <a:lstStyle/>
          <a:p>
            <a:r>
              <a:rPr lang="en-GB" sz="2600" dirty="0"/>
              <a:t>t</a:t>
            </a:r>
            <a:r>
              <a:rPr lang="en-GB" sz="2600" dirty="0" smtClean="0"/>
              <a:t>raits = f(mutation/cross-over, competitive habitat filtering) </a:t>
            </a:r>
            <a:endParaRPr lang="en-GB" sz="2600" dirty="0"/>
          </a:p>
        </p:txBody>
      </p:sp>
    </p:spTree>
    <p:extLst>
      <p:ext uri="{BB962C8B-B14F-4D97-AF65-F5344CB8AC3E}">
        <p14:creationId xmlns:p14="http://schemas.microsoft.com/office/powerpoint/2010/main" val="40769469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4000" b="1" dirty="0" smtClean="0"/>
              <a:t>The terrestrial biosphere is only a small component of  Earth system models:</a:t>
            </a:r>
            <a:br>
              <a:rPr lang="en-GB" sz="4000" b="1" dirty="0" smtClean="0"/>
            </a:br>
            <a:r>
              <a:rPr lang="en-GB" sz="4000" b="1" dirty="0" smtClean="0"/>
              <a:t> the MPI-Earth System Model</a:t>
            </a:r>
            <a:endParaRPr lang="en-GB" sz="4000" b="1" dirty="0"/>
          </a:p>
        </p:txBody>
      </p:sp>
      <p:grpSp>
        <p:nvGrpSpPr>
          <p:cNvPr id="51" name="Group 50"/>
          <p:cNvGrpSpPr/>
          <p:nvPr/>
        </p:nvGrpSpPr>
        <p:grpSpPr>
          <a:xfrm>
            <a:off x="941293" y="2040675"/>
            <a:ext cx="7366889" cy="4573589"/>
            <a:chOff x="1562164" y="2472364"/>
            <a:chExt cx="6012858" cy="3236535"/>
          </a:xfrm>
        </p:grpSpPr>
        <p:sp>
          <p:nvSpPr>
            <p:cNvPr id="4" name="Rounded Rectangle 3"/>
            <p:cNvSpPr/>
            <p:nvPr/>
          </p:nvSpPr>
          <p:spPr>
            <a:xfrm>
              <a:off x="1562164" y="2472364"/>
              <a:ext cx="5990170" cy="1371038"/>
            </a:xfrm>
            <a:prstGeom prst="roundRect">
              <a:avLst/>
            </a:prstGeom>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200" dirty="0" smtClean="0">
                  <a:latin typeface="Arial"/>
                  <a:cs typeface="Arial"/>
                </a:rPr>
                <a:t>ECHAM6</a:t>
              </a:r>
              <a:endParaRPr lang="en-GB" sz="2200" dirty="0">
                <a:latin typeface="Arial"/>
                <a:cs typeface="Arial"/>
              </a:endParaRPr>
            </a:p>
          </p:txBody>
        </p:sp>
        <p:sp>
          <p:nvSpPr>
            <p:cNvPr id="6" name="Rounded Rectangle 5"/>
            <p:cNvSpPr/>
            <p:nvPr/>
          </p:nvSpPr>
          <p:spPr>
            <a:xfrm>
              <a:off x="1562164" y="4011972"/>
              <a:ext cx="2337628" cy="505711"/>
            </a:xfrm>
            <a:prstGeom prst="roundRect">
              <a:avLst/>
            </a:prstGeom>
            <a:solidFill>
              <a:schemeClr val="accent2">
                <a:lumMod val="75000"/>
                <a:alpha val="50195"/>
              </a:schemeClr>
            </a:solidFill>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OASIS</a:t>
              </a:r>
              <a:endParaRPr lang="en-GB" dirty="0">
                <a:solidFill>
                  <a:schemeClr val="tx1"/>
                </a:solidFill>
              </a:endParaRPr>
            </a:p>
          </p:txBody>
        </p:sp>
        <p:sp>
          <p:nvSpPr>
            <p:cNvPr id="7" name="Rounded Rectangle 6"/>
            <p:cNvSpPr/>
            <p:nvPr/>
          </p:nvSpPr>
          <p:spPr>
            <a:xfrm>
              <a:off x="1562164" y="4641301"/>
              <a:ext cx="1584642" cy="1011422"/>
            </a:xfrm>
            <a:prstGeom prst="roundRect">
              <a:avLst/>
            </a:prstGeom>
            <a:solidFill>
              <a:srgbClr val="096F80">
                <a:alpha val="50195"/>
              </a:srgbClr>
            </a:solidFill>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00" dirty="0" smtClean="0">
                  <a:latin typeface="Arial"/>
                  <a:cs typeface="Arial"/>
                </a:rPr>
                <a:t>HAMOCC</a:t>
              </a:r>
              <a:endParaRPr lang="en-GB" sz="2100" dirty="0">
                <a:latin typeface="Arial"/>
                <a:cs typeface="Arial"/>
              </a:endParaRPr>
            </a:p>
          </p:txBody>
        </p:sp>
        <p:sp>
          <p:nvSpPr>
            <p:cNvPr id="8" name="Rounded Rectangle 7"/>
            <p:cNvSpPr/>
            <p:nvPr/>
          </p:nvSpPr>
          <p:spPr>
            <a:xfrm>
              <a:off x="2978227" y="4641301"/>
              <a:ext cx="2225241" cy="1011422"/>
            </a:xfrm>
            <a:prstGeom prst="roundRect">
              <a:avLst/>
            </a:prstGeom>
            <a:solidFill>
              <a:schemeClr val="accent1">
                <a:lumMod val="50000"/>
                <a:alpha val="84000"/>
              </a:schemeClr>
            </a:solidFill>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00" dirty="0" smtClean="0">
                  <a:latin typeface="Arial"/>
                  <a:cs typeface="Arial"/>
                </a:rPr>
                <a:t>MPIOM</a:t>
              </a:r>
              <a:endParaRPr lang="en-GB" sz="2100" dirty="0">
                <a:latin typeface="Arial"/>
                <a:cs typeface="Arial"/>
              </a:endParaRPr>
            </a:p>
          </p:txBody>
        </p:sp>
        <p:sp>
          <p:nvSpPr>
            <p:cNvPr id="9" name="Rounded Rectangle 8"/>
            <p:cNvSpPr/>
            <p:nvPr/>
          </p:nvSpPr>
          <p:spPr>
            <a:xfrm>
              <a:off x="5405763" y="3740727"/>
              <a:ext cx="2146571" cy="1192763"/>
            </a:xfrm>
            <a:prstGeom prst="roundRect">
              <a:avLst/>
            </a:prstGeom>
            <a:solidFill>
              <a:schemeClr val="accent3">
                <a:lumMod val="75000"/>
                <a:alpha val="85000"/>
              </a:schemeClr>
            </a:solidFill>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100" dirty="0" smtClean="0">
                  <a:latin typeface="Arial"/>
                  <a:cs typeface="Arial"/>
                </a:rPr>
                <a:t>JSBACH</a:t>
              </a:r>
              <a:endParaRPr lang="en-GB" sz="2100" dirty="0">
                <a:latin typeface="Arial"/>
                <a:cs typeface="Arial"/>
              </a:endParaRPr>
            </a:p>
          </p:txBody>
        </p:sp>
        <p:sp>
          <p:nvSpPr>
            <p:cNvPr id="33" name="Left-Up Arrow 32"/>
            <p:cNvSpPr/>
            <p:nvPr/>
          </p:nvSpPr>
          <p:spPr>
            <a:xfrm rot="10800000">
              <a:off x="2022946" y="2753313"/>
              <a:ext cx="2248871" cy="2090271"/>
            </a:xfrm>
            <a:prstGeom prst="leftUpArrow">
              <a:avLst>
                <a:gd name="adj1" fmla="val 3962"/>
                <a:gd name="adj2" fmla="val 4097"/>
                <a:gd name="adj3" fmla="val 5078"/>
              </a:avLst>
            </a:prstGeom>
            <a:solidFill>
              <a:schemeClr val="bg2">
                <a:lumMod val="50000"/>
              </a:schemeClr>
            </a:solid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Left-Up Arrow 33"/>
            <p:cNvSpPr/>
            <p:nvPr/>
          </p:nvSpPr>
          <p:spPr>
            <a:xfrm rot="16200000">
              <a:off x="5267623" y="2744867"/>
              <a:ext cx="1258659" cy="1275550"/>
            </a:xfrm>
            <a:prstGeom prst="leftUpArrow">
              <a:avLst>
                <a:gd name="adj1" fmla="val 7495"/>
                <a:gd name="adj2" fmla="val 7137"/>
                <a:gd name="adj3" fmla="val 8609"/>
              </a:avLst>
            </a:prstGeom>
            <a:solidFill>
              <a:schemeClr val="bg2">
                <a:lumMod val="50000"/>
              </a:schemeClr>
            </a:solid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TextBox 34"/>
            <p:cNvSpPr txBox="1"/>
            <p:nvPr/>
          </p:nvSpPr>
          <p:spPr>
            <a:xfrm>
              <a:off x="4403980" y="2670762"/>
              <a:ext cx="673949" cy="249361"/>
            </a:xfrm>
            <a:prstGeom prst="rect">
              <a:avLst/>
            </a:prstGeom>
            <a:noFill/>
          </p:spPr>
          <p:txBody>
            <a:bodyPr wrap="none" rtlCol="0">
              <a:spAutoFit/>
            </a:bodyPr>
            <a:lstStyle/>
            <a:p>
              <a:r>
                <a:rPr lang="en-GB" sz="1400" b="1" i="1" dirty="0">
                  <a:solidFill>
                    <a:schemeClr val="tx1">
                      <a:lumMod val="85000"/>
                      <a:lumOff val="15000"/>
                    </a:schemeClr>
                  </a:solidFill>
                </a:rPr>
                <a:t>C</a:t>
              </a:r>
              <a:r>
                <a:rPr lang="en-GB" sz="1400" b="1" i="1" dirty="0" smtClean="0">
                  <a:solidFill>
                    <a:schemeClr val="tx1">
                      <a:lumMod val="85000"/>
                      <a:lumOff val="15000"/>
                    </a:schemeClr>
                  </a:solidFill>
                </a:rPr>
                <a:t>arbon</a:t>
              </a:r>
              <a:endParaRPr lang="en-GB" sz="1400" b="1" i="1" dirty="0">
                <a:solidFill>
                  <a:schemeClr val="tx1">
                    <a:lumMod val="85000"/>
                    <a:lumOff val="15000"/>
                  </a:schemeClr>
                </a:solidFill>
              </a:endParaRPr>
            </a:p>
          </p:txBody>
        </p:sp>
        <p:sp>
          <p:nvSpPr>
            <p:cNvPr id="36" name="Up-Down Arrow 35"/>
            <p:cNvSpPr/>
            <p:nvPr/>
          </p:nvSpPr>
          <p:spPr>
            <a:xfrm flipH="1">
              <a:off x="3212379" y="3487459"/>
              <a:ext cx="198292" cy="1356125"/>
            </a:xfrm>
            <a:prstGeom prst="upDownArrow">
              <a:avLst>
                <a:gd name="adj1" fmla="val 42686"/>
                <a:gd name="adj2" fmla="val 50000"/>
              </a:avLst>
            </a:prstGeom>
            <a:solidFill>
              <a:srgbClr val="FF6600"/>
            </a:solidFill>
            <a:ln w="127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Left-Up Arrow 36"/>
            <p:cNvSpPr/>
            <p:nvPr/>
          </p:nvSpPr>
          <p:spPr>
            <a:xfrm rot="10800000">
              <a:off x="3532907" y="3448049"/>
              <a:ext cx="738909" cy="1395534"/>
            </a:xfrm>
            <a:prstGeom prst="leftUpArrow">
              <a:avLst>
                <a:gd name="adj1" fmla="val 10820"/>
                <a:gd name="adj2" fmla="val 11983"/>
                <a:gd name="adj3" fmla="val 12832"/>
              </a:avLst>
            </a:prstGeom>
            <a:solidFill>
              <a:schemeClr val="accent1"/>
            </a:solidFill>
            <a:ln w="127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Left-Up Arrow 38"/>
            <p:cNvSpPr/>
            <p:nvPr/>
          </p:nvSpPr>
          <p:spPr>
            <a:xfrm rot="16200000">
              <a:off x="5397372" y="3174796"/>
              <a:ext cx="563922" cy="1110430"/>
            </a:xfrm>
            <a:prstGeom prst="leftUpArrow">
              <a:avLst>
                <a:gd name="adj1" fmla="val 15324"/>
                <a:gd name="adj2" fmla="val 15080"/>
                <a:gd name="adj3" fmla="val 19588"/>
              </a:avLst>
            </a:prstGeom>
            <a:solidFill>
              <a:schemeClr val="accent1"/>
            </a:solidFill>
            <a:ln w="127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TextBox 39"/>
            <p:cNvSpPr txBox="1"/>
            <p:nvPr/>
          </p:nvSpPr>
          <p:spPr>
            <a:xfrm>
              <a:off x="4429771" y="3346700"/>
              <a:ext cx="617460" cy="249361"/>
            </a:xfrm>
            <a:prstGeom prst="rect">
              <a:avLst/>
            </a:prstGeom>
            <a:noFill/>
          </p:spPr>
          <p:txBody>
            <a:bodyPr wrap="none" rtlCol="0">
              <a:spAutoFit/>
            </a:bodyPr>
            <a:lstStyle/>
            <a:p>
              <a:r>
                <a:rPr lang="en-GB" sz="1400" b="1" i="1" dirty="0" smtClean="0">
                  <a:solidFill>
                    <a:schemeClr val="tx1">
                      <a:lumMod val="85000"/>
                      <a:lumOff val="15000"/>
                    </a:schemeClr>
                  </a:solidFill>
                </a:rPr>
                <a:t>Water</a:t>
              </a:r>
              <a:endParaRPr lang="en-GB" sz="1400" b="1" i="1" dirty="0">
                <a:solidFill>
                  <a:schemeClr val="tx1">
                    <a:lumMod val="85000"/>
                    <a:lumOff val="15000"/>
                  </a:schemeClr>
                </a:solidFill>
              </a:endParaRPr>
            </a:p>
          </p:txBody>
        </p:sp>
        <p:sp>
          <p:nvSpPr>
            <p:cNvPr id="41" name="TextBox 40"/>
            <p:cNvSpPr txBox="1"/>
            <p:nvPr/>
          </p:nvSpPr>
          <p:spPr>
            <a:xfrm>
              <a:off x="2856529" y="3044857"/>
              <a:ext cx="1040294" cy="492443"/>
            </a:xfrm>
            <a:prstGeom prst="rect">
              <a:avLst/>
            </a:prstGeom>
            <a:noFill/>
          </p:spPr>
          <p:txBody>
            <a:bodyPr wrap="none" rtlCol="0">
              <a:spAutoFit/>
            </a:bodyPr>
            <a:lstStyle/>
            <a:p>
              <a:r>
                <a:rPr lang="en-GB" sz="1300" b="1" i="1" dirty="0" smtClean="0">
                  <a:solidFill>
                    <a:schemeClr val="tx1">
                      <a:lumMod val="85000"/>
                      <a:lumOff val="15000"/>
                    </a:schemeClr>
                  </a:solidFill>
                </a:rPr>
                <a:t>Energy</a:t>
              </a:r>
            </a:p>
            <a:p>
              <a:r>
                <a:rPr lang="en-GB" sz="1300" b="1" i="1" dirty="0" smtClean="0">
                  <a:solidFill>
                    <a:schemeClr val="tx1">
                      <a:lumMod val="85000"/>
                      <a:lumOff val="15000"/>
                    </a:schemeClr>
                  </a:solidFill>
                </a:rPr>
                <a:t>Momentum</a:t>
              </a:r>
              <a:endParaRPr lang="en-GB" sz="1300" b="1" i="1" dirty="0">
                <a:solidFill>
                  <a:schemeClr val="tx1">
                    <a:lumMod val="85000"/>
                    <a:lumOff val="15000"/>
                  </a:schemeClr>
                </a:solidFill>
              </a:endParaRPr>
            </a:p>
          </p:txBody>
        </p:sp>
        <p:sp>
          <p:nvSpPr>
            <p:cNvPr id="42" name="TextBox 41"/>
            <p:cNvSpPr txBox="1"/>
            <p:nvPr/>
          </p:nvSpPr>
          <p:spPr>
            <a:xfrm>
              <a:off x="6081136" y="4487412"/>
              <a:ext cx="617460" cy="249361"/>
            </a:xfrm>
            <a:prstGeom prst="rect">
              <a:avLst/>
            </a:prstGeom>
            <a:noFill/>
          </p:spPr>
          <p:txBody>
            <a:bodyPr wrap="none" rtlCol="0">
              <a:spAutoFit/>
            </a:bodyPr>
            <a:lstStyle/>
            <a:p>
              <a:r>
                <a:rPr lang="en-GB" sz="1400" b="1" i="1" dirty="0" smtClean="0">
                  <a:solidFill>
                    <a:schemeClr val="tx1">
                      <a:lumMod val="85000"/>
                      <a:lumOff val="15000"/>
                    </a:schemeClr>
                  </a:solidFill>
                </a:rPr>
                <a:t>Water</a:t>
              </a:r>
              <a:endParaRPr lang="en-GB" sz="1400" b="1" i="1" dirty="0">
                <a:solidFill>
                  <a:schemeClr val="tx1">
                    <a:lumMod val="85000"/>
                    <a:lumOff val="15000"/>
                  </a:schemeClr>
                </a:solidFill>
              </a:endParaRPr>
            </a:p>
          </p:txBody>
        </p:sp>
        <p:sp>
          <p:nvSpPr>
            <p:cNvPr id="43" name="TextBox 42"/>
            <p:cNvSpPr txBox="1"/>
            <p:nvPr/>
          </p:nvSpPr>
          <p:spPr>
            <a:xfrm>
              <a:off x="6534728" y="3044857"/>
              <a:ext cx="1040294" cy="492443"/>
            </a:xfrm>
            <a:prstGeom prst="rect">
              <a:avLst/>
            </a:prstGeom>
            <a:noFill/>
          </p:spPr>
          <p:txBody>
            <a:bodyPr wrap="none" rtlCol="0">
              <a:spAutoFit/>
            </a:bodyPr>
            <a:lstStyle/>
            <a:p>
              <a:r>
                <a:rPr lang="en-GB" sz="1300" b="1" i="1" dirty="0" smtClean="0">
                  <a:solidFill>
                    <a:schemeClr val="tx1">
                      <a:lumMod val="85000"/>
                      <a:lumOff val="15000"/>
                    </a:schemeClr>
                  </a:solidFill>
                </a:rPr>
                <a:t>Energy</a:t>
              </a:r>
            </a:p>
            <a:p>
              <a:r>
                <a:rPr lang="en-GB" sz="1300" b="1" i="1" dirty="0" smtClean="0">
                  <a:solidFill>
                    <a:schemeClr val="tx1">
                      <a:lumMod val="85000"/>
                      <a:lumOff val="15000"/>
                    </a:schemeClr>
                  </a:solidFill>
                </a:rPr>
                <a:t>Momentum</a:t>
              </a:r>
              <a:endParaRPr lang="en-GB" sz="1300" b="1" i="1" dirty="0">
                <a:solidFill>
                  <a:schemeClr val="tx1">
                    <a:lumMod val="85000"/>
                    <a:lumOff val="15000"/>
                  </a:schemeClr>
                </a:solidFill>
              </a:endParaRPr>
            </a:p>
          </p:txBody>
        </p:sp>
        <p:sp>
          <p:nvSpPr>
            <p:cNvPr id="44" name="Up-Down Arrow 43"/>
            <p:cNvSpPr/>
            <p:nvPr/>
          </p:nvSpPr>
          <p:spPr>
            <a:xfrm flipH="1">
              <a:off x="6634201" y="3487459"/>
              <a:ext cx="198292" cy="524513"/>
            </a:xfrm>
            <a:prstGeom prst="upDownArrow">
              <a:avLst>
                <a:gd name="adj1" fmla="val 42686"/>
                <a:gd name="adj2" fmla="val 50000"/>
              </a:avLst>
            </a:prstGeom>
            <a:solidFill>
              <a:srgbClr val="FF6600"/>
            </a:solidFill>
            <a:ln w="127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Bent-Up Arrow 48"/>
            <p:cNvSpPr/>
            <p:nvPr/>
          </p:nvSpPr>
          <p:spPr>
            <a:xfrm rot="16200000" flipH="1">
              <a:off x="5389239" y="4216076"/>
              <a:ext cx="440386" cy="1598613"/>
            </a:xfrm>
            <a:prstGeom prst="bentUpArrow">
              <a:avLst>
                <a:gd name="adj1" fmla="val 20177"/>
                <a:gd name="adj2" fmla="val 20020"/>
                <a:gd name="adj3" fmla="val 24358"/>
              </a:avLst>
            </a:prstGeom>
            <a:solidFill>
              <a:schemeClr val="accent1"/>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TextBox 49"/>
            <p:cNvSpPr txBox="1"/>
            <p:nvPr/>
          </p:nvSpPr>
          <p:spPr>
            <a:xfrm>
              <a:off x="5493521" y="5154901"/>
              <a:ext cx="1830436" cy="553998"/>
            </a:xfrm>
            <a:prstGeom prst="rect">
              <a:avLst/>
            </a:prstGeom>
            <a:noFill/>
          </p:spPr>
          <p:txBody>
            <a:bodyPr wrap="none" rtlCol="0">
              <a:spAutoFit/>
            </a:bodyPr>
            <a:lstStyle/>
            <a:p>
              <a:r>
                <a:rPr lang="en-GB" sz="3000" b="1" dirty="0" smtClean="0">
                  <a:latin typeface="Arial"/>
                  <a:cs typeface="Arial"/>
                </a:rPr>
                <a:t>MPI-ESM</a:t>
              </a:r>
              <a:endParaRPr lang="en-GB" sz="3000" b="1" dirty="0">
                <a:latin typeface="Arial"/>
                <a:cs typeface="Arial"/>
              </a:endParaRPr>
            </a:p>
          </p:txBody>
        </p:sp>
      </p:grpSp>
    </p:spTree>
    <p:extLst>
      <p:ext uri="{BB962C8B-B14F-4D97-AF65-F5344CB8AC3E}">
        <p14:creationId xmlns:p14="http://schemas.microsoft.com/office/powerpoint/2010/main" val="361093580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0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3626"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0478" y="1326842"/>
            <a:ext cx="8823522" cy="4739758"/>
          </a:xfrm>
          <a:prstGeom prst="rect">
            <a:avLst/>
          </a:prstGeom>
          <a:noFill/>
        </p:spPr>
        <p:txBody>
          <a:bodyPr wrap="square" rtlCol="0">
            <a:spAutoFit/>
          </a:bodyPr>
          <a:lstStyle/>
          <a:p>
            <a:pPr algn="ctr"/>
            <a:r>
              <a:rPr lang="en-GB" sz="3600" b="1" dirty="0">
                <a:solidFill>
                  <a:srgbClr val="FFFFFF"/>
                </a:solidFill>
              </a:rPr>
              <a:t>Plant traits and </a:t>
            </a:r>
            <a:r>
              <a:rPr lang="en-GB" sz="3600" b="1" dirty="0" smtClean="0">
                <a:solidFill>
                  <a:srgbClr val="FFFFFF"/>
                </a:solidFill>
              </a:rPr>
              <a:t>ecosystem </a:t>
            </a:r>
            <a:r>
              <a:rPr lang="en-GB" sz="3600" b="1" dirty="0" err="1" smtClean="0">
                <a:solidFill>
                  <a:srgbClr val="FFFFFF"/>
                </a:solidFill>
              </a:rPr>
              <a:t>modeling</a:t>
            </a:r>
            <a:endParaRPr lang="en-GB" sz="3600" b="1" dirty="0" smtClean="0">
              <a:solidFill>
                <a:srgbClr val="FFFFFF"/>
              </a:solidFill>
            </a:endParaRPr>
          </a:p>
          <a:p>
            <a:pPr algn="ctr"/>
            <a:endParaRPr lang="en-US" sz="3600" b="1" dirty="0" smtClean="0">
              <a:solidFill>
                <a:schemeClr val="bg1"/>
              </a:solidFill>
            </a:endParaRPr>
          </a:p>
          <a:p>
            <a:r>
              <a:rPr lang="en-US" sz="2400" b="1" dirty="0" smtClean="0">
                <a:solidFill>
                  <a:schemeClr val="bg1"/>
                </a:solidFill>
              </a:rPr>
              <a:t>  </a:t>
            </a:r>
            <a:r>
              <a:rPr lang="en-US" sz="2400" b="1" dirty="0" smtClean="0">
                <a:solidFill>
                  <a:srgbClr val="A6A6A6"/>
                </a:solidFill>
              </a:rPr>
              <a:t>9</a:t>
            </a:r>
            <a:r>
              <a:rPr lang="en-US" sz="2400" b="1" dirty="0">
                <a:solidFill>
                  <a:srgbClr val="A6A6A6"/>
                </a:solidFill>
              </a:rPr>
              <a:t>:00 –</a:t>
            </a:r>
            <a:r>
              <a:rPr lang="en-US" sz="2400" b="1" dirty="0" smtClean="0">
                <a:solidFill>
                  <a:srgbClr val="A6A6A6"/>
                </a:solidFill>
              </a:rPr>
              <a:t> 10</a:t>
            </a:r>
            <a:r>
              <a:rPr lang="en-US" sz="2400" b="1" dirty="0">
                <a:solidFill>
                  <a:srgbClr val="A6A6A6"/>
                </a:solidFill>
              </a:rPr>
              <a:t>:</a:t>
            </a:r>
            <a:r>
              <a:rPr lang="en-US" sz="2400" b="1" dirty="0" smtClean="0">
                <a:solidFill>
                  <a:srgbClr val="A6A6A6"/>
                </a:solidFill>
              </a:rPr>
              <a:t>30 	 </a:t>
            </a:r>
            <a:r>
              <a:rPr lang="en-US" sz="2400" b="1" dirty="0">
                <a:solidFill>
                  <a:srgbClr val="A6A6A6"/>
                </a:solidFill>
              </a:rPr>
              <a:t>B</a:t>
            </a:r>
            <a:r>
              <a:rPr lang="en-US" sz="2400" b="1" dirty="0" smtClean="0">
                <a:solidFill>
                  <a:srgbClr val="A6A6A6"/>
                </a:solidFill>
              </a:rPr>
              <a:t>iogeochemical cycles modeling &amp; plant traits </a:t>
            </a:r>
            <a:endParaRPr lang="en-US" sz="2200" b="1" dirty="0" smtClean="0">
              <a:solidFill>
                <a:srgbClr val="A6A6A6"/>
              </a:solidFill>
            </a:endParaRPr>
          </a:p>
          <a:p>
            <a:pPr marL="2114550" lvl="4" indent="-285750">
              <a:buFont typeface="Arial"/>
              <a:buChar char="•"/>
            </a:pPr>
            <a:r>
              <a:rPr lang="en-US" sz="2200" dirty="0" smtClean="0">
                <a:solidFill>
                  <a:srgbClr val="A6A6A6"/>
                </a:solidFill>
              </a:rPr>
              <a:t>Introduction to Dynamic Global Vegetation Models   </a:t>
            </a:r>
          </a:p>
          <a:p>
            <a:pPr marL="2114550" lvl="4" indent="-285750">
              <a:buFont typeface="Arial"/>
              <a:buChar char="•"/>
            </a:pPr>
            <a:r>
              <a:rPr lang="en-US" sz="2200" dirty="0" smtClean="0">
                <a:solidFill>
                  <a:srgbClr val="A6A6A6"/>
                </a:solidFill>
              </a:rPr>
              <a:t>Traits </a:t>
            </a:r>
            <a:r>
              <a:rPr lang="en-US" sz="2200" dirty="0">
                <a:solidFill>
                  <a:srgbClr val="A6A6A6"/>
                </a:solidFill>
              </a:rPr>
              <a:t>as characteristics of plants</a:t>
            </a:r>
            <a:endParaRPr lang="en-US" sz="2200" dirty="0" smtClean="0">
              <a:solidFill>
                <a:srgbClr val="A6A6A6"/>
              </a:solidFill>
            </a:endParaRPr>
          </a:p>
          <a:p>
            <a:pPr marL="2114550" lvl="4" indent="-285750">
              <a:buFont typeface="Arial"/>
              <a:buChar char="•"/>
            </a:pPr>
            <a:r>
              <a:rPr lang="en-US" sz="2200" dirty="0" smtClean="0">
                <a:solidFill>
                  <a:srgbClr val="A6A6A6"/>
                </a:solidFill>
              </a:rPr>
              <a:t>Plant traits to improve model parameterization and  introduce diversity &amp; adaptation</a:t>
            </a:r>
          </a:p>
          <a:p>
            <a:pPr lvl="4"/>
            <a:endParaRPr lang="en-US" sz="2200" dirty="0" smtClean="0">
              <a:solidFill>
                <a:schemeClr val="bg1"/>
              </a:solidFill>
            </a:endParaRPr>
          </a:p>
          <a:p>
            <a:r>
              <a:rPr lang="en-US" sz="2400" b="1" dirty="0" smtClean="0">
                <a:solidFill>
                  <a:schemeClr val="bg1"/>
                </a:solidFill>
              </a:rPr>
              <a:t>11:00 – 12:</a:t>
            </a:r>
            <a:r>
              <a:rPr lang="en-US" sz="2400" b="1" dirty="0">
                <a:solidFill>
                  <a:schemeClr val="bg1"/>
                </a:solidFill>
              </a:rPr>
              <a:t>00 </a:t>
            </a:r>
            <a:r>
              <a:rPr lang="en-US" sz="2400" b="1" dirty="0" smtClean="0">
                <a:solidFill>
                  <a:schemeClr val="bg1"/>
                </a:solidFill>
              </a:rPr>
              <a:t>	Building </a:t>
            </a:r>
            <a:r>
              <a:rPr lang="en-US" sz="2400" b="1" dirty="0">
                <a:solidFill>
                  <a:schemeClr val="bg1"/>
                </a:solidFill>
              </a:rPr>
              <a:t>a simple biogeochemical </a:t>
            </a:r>
            <a:r>
              <a:rPr lang="en-US" sz="2400" b="1" dirty="0" smtClean="0">
                <a:solidFill>
                  <a:schemeClr val="bg1"/>
                </a:solidFill>
              </a:rPr>
              <a:t>model (I)  </a:t>
            </a:r>
          </a:p>
          <a:p>
            <a:endParaRPr lang="en-US" sz="2400" dirty="0">
              <a:solidFill>
                <a:schemeClr val="bg1"/>
              </a:solidFill>
            </a:endParaRPr>
          </a:p>
          <a:p>
            <a:r>
              <a:rPr lang="en-US" sz="2400" b="1" dirty="0" smtClean="0">
                <a:solidFill>
                  <a:schemeClr val="bg1"/>
                </a:solidFill>
              </a:rPr>
              <a:t>14:00 – 17:</a:t>
            </a:r>
            <a:r>
              <a:rPr lang="en-US" sz="2400" b="1" dirty="0">
                <a:solidFill>
                  <a:schemeClr val="bg1"/>
                </a:solidFill>
              </a:rPr>
              <a:t>00 </a:t>
            </a:r>
            <a:r>
              <a:rPr lang="en-US" sz="2400" b="1" dirty="0" smtClean="0">
                <a:solidFill>
                  <a:schemeClr val="bg1"/>
                </a:solidFill>
              </a:rPr>
              <a:t>	Building </a:t>
            </a:r>
            <a:r>
              <a:rPr lang="en-US" sz="2400" b="1" dirty="0">
                <a:solidFill>
                  <a:schemeClr val="bg1"/>
                </a:solidFill>
              </a:rPr>
              <a:t>a simple biogeochemical </a:t>
            </a:r>
            <a:r>
              <a:rPr lang="en-US" sz="2400" b="1" dirty="0" smtClean="0">
                <a:solidFill>
                  <a:schemeClr val="bg1"/>
                </a:solidFill>
              </a:rPr>
              <a:t>model (II)</a:t>
            </a:r>
          </a:p>
          <a:p>
            <a:endParaRPr lang="en-US" sz="2400" dirty="0">
              <a:solidFill>
                <a:schemeClr val="bg1"/>
              </a:solidFill>
            </a:endParaRPr>
          </a:p>
        </p:txBody>
      </p:sp>
      <p:sp>
        <p:nvSpPr>
          <p:cNvPr id="6" name="Rectangle 29"/>
          <p:cNvSpPr txBox="1">
            <a:spLocks noChangeArrowheads="1"/>
          </p:cNvSpPr>
          <p:nvPr/>
        </p:nvSpPr>
        <p:spPr>
          <a:xfrm>
            <a:off x="0" y="1"/>
            <a:ext cx="9144000" cy="13268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 </a:t>
            </a:r>
            <a:r>
              <a:rPr lang="en-GB" sz="5700" b="1" dirty="0">
                <a:solidFill>
                  <a:schemeClr val="bg1"/>
                </a:solidFill>
              </a:rPr>
              <a:t>Terrestrial </a:t>
            </a:r>
            <a:r>
              <a:rPr lang="en-GB" sz="5700" b="1" dirty="0" smtClean="0">
                <a:solidFill>
                  <a:schemeClr val="bg1"/>
                </a:solidFill>
              </a:rPr>
              <a:t>Biosphere</a:t>
            </a:r>
          </a:p>
        </p:txBody>
      </p:sp>
      <p:sp>
        <p:nvSpPr>
          <p:cNvPr id="7" name="Textfeld 2"/>
          <p:cNvSpPr txBox="1">
            <a:spLocks noChangeArrowheads="1"/>
          </p:cNvSpPr>
          <p:nvPr/>
        </p:nvSpPr>
        <p:spPr bwMode="auto">
          <a:xfrm>
            <a:off x="4976276" y="5736019"/>
            <a:ext cx="4197350" cy="1108075"/>
          </a:xfrm>
          <a:prstGeom prst="rect">
            <a:avLst/>
          </a:prstGeom>
          <a:noFill/>
          <a:ln w="9525">
            <a:noFill/>
            <a:miter lim="800000"/>
            <a:headEnd/>
            <a:tailEnd/>
          </a:ln>
        </p:spPr>
        <p:txBody>
          <a:bodyPr>
            <a:prstTxWarp prst="textNoShape">
              <a:avLst/>
            </a:prstTxWarp>
            <a:spAutoFit/>
          </a:bodyPr>
          <a:lstStyle/>
          <a:p>
            <a:r>
              <a:rPr lang="de-DE" sz="6600" b="1" dirty="0" err="1">
                <a:solidFill>
                  <a:schemeClr val="bg1"/>
                </a:solidFill>
                <a:latin typeface="Calibri" charset="0"/>
              </a:rPr>
              <a:t>Thank</a:t>
            </a:r>
            <a:r>
              <a:rPr lang="de-DE" sz="6600" b="1" dirty="0">
                <a:solidFill>
                  <a:schemeClr val="bg1"/>
                </a:solidFill>
                <a:latin typeface="Calibri" charset="0"/>
              </a:rPr>
              <a:t> </a:t>
            </a:r>
            <a:r>
              <a:rPr lang="de-DE" sz="6600" b="1" dirty="0" err="1">
                <a:solidFill>
                  <a:schemeClr val="bg1"/>
                </a:solidFill>
                <a:latin typeface="Calibri" charset="0"/>
              </a:rPr>
              <a:t>you</a:t>
            </a:r>
            <a:endParaRPr lang="de-DE" sz="6600" b="1" dirty="0">
              <a:solidFill>
                <a:schemeClr val="bg1"/>
              </a:solidFill>
              <a:latin typeface="Calibri" charset="0"/>
            </a:endParaRPr>
          </a:p>
        </p:txBody>
      </p:sp>
    </p:spTree>
    <p:extLst>
      <p:ext uri="{BB962C8B-B14F-4D97-AF65-F5344CB8AC3E}">
        <p14:creationId xmlns:p14="http://schemas.microsoft.com/office/powerpoint/2010/main" val="1341275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304800"/>
            <a:ext cx="7772400" cy="1143000"/>
          </a:xfrm>
        </p:spPr>
        <p:txBody>
          <a:bodyPr/>
          <a:lstStyle/>
          <a:p>
            <a:r>
              <a:rPr lang="en-GB" sz="3200" b="1" dirty="0"/>
              <a:t>LPJ: Vegetation function and dynamics</a:t>
            </a:r>
          </a:p>
        </p:txBody>
      </p:sp>
      <p:sp>
        <p:nvSpPr>
          <p:cNvPr id="9219" name="Rectangle 3"/>
          <p:cNvSpPr>
            <a:spLocks noGrp="1" noChangeArrowheads="1"/>
          </p:cNvSpPr>
          <p:nvPr>
            <p:ph type="body" sz="half" idx="1"/>
          </p:nvPr>
        </p:nvSpPr>
        <p:spPr>
          <a:xfrm>
            <a:off x="685800" y="1828800"/>
            <a:ext cx="3810000" cy="4114800"/>
          </a:xfrm>
        </p:spPr>
        <p:txBody>
          <a:bodyPr/>
          <a:lstStyle/>
          <a:p>
            <a:pPr>
              <a:buFontTx/>
              <a:buNone/>
            </a:pPr>
            <a:r>
              <a:rPr lang="en-GB" sz="2400" b="1" dirty="0">
                <a:solidFill>
                  <a:schemeClr val="accent2"/>
                </a:solidFill>
              </a:rPr>
              <a:t>Daily time step</a:t>
            </a:r>
          </a:p>
          <a:p>
            <a:r>
              <a:rPr lang="en-GB" sz="2400" dirty="0"/>
              <a:t>Photosynthesis (GPP</a:t>
            </a:r>
            <a:r>
              <a:rPr lang="en-GB" sz="2400" dirty="0" smtClean="0"/>
              <a:t>)</a:t>
            </a:r>
          </a:p>
          <a:p>
            <a:r>
              <a:rPr lang="en-GB" sz="2400" dirty="0" smtClean="0"/>
              <a:t>Water </a:t>
            </a:r>
            <a:r>
              <a:rPr lang="en-GB" sz="2400" dirty="0"/>
              <a:t>Balance</a:t>
            </a:r>
          </a:p>
          <a:p>
            <a:r>
              <a:rPr lang="en-GB" sz="2400" dirty="0" smtClean="0"/>
              <a:t>Phenology</a:t>
            </a:r>
          </a:p>
          <a:p>
            <a:r>
              <a:rPr lang="en-GB" sz="2400" dirty="0"/>
              <a:t>Plant </a:t>
            </a:r>
            <a:r>
              <a:rPr lang="en-GB" sz="2400" dirty="0" smtClean="0"/>
              <a:t>respiration</a:t>
            </a:r>
            <a:endParaRPr lang="en-GB" sz="2400" dirty="0"/>
          </a:p>
          <a:p>
            <a:r>
              <a:rPr lang="en-GB" sz="2400" dirty="0" smtClean="0"/>
              <a:t>Litter </a:t>
            </a:r>
            <a:r>
              <a:rPr lang="en-GB" sz="2400" dirty="0"/>
              <a:t>and soil decomposition (monthly)</a:t>
            </a:r>
          </a:p>
        </p:txBody>
      </p:sp>
      <p:sp>
        <p:nvSpPr>
          <p:cNvPr id="9220" name="Rectangle 4"/>
          <p:cNvSpPr>
            <a:spLocks noGrp="1" noChangeArrowheads="1"/>
          </p:cNvSpPr>
          <p:nvPr>
            <p:ph type="body" sz="half" idx="2"/>
          </p:nvPr>
        </p:nvSpPr>
        <p:spPr>
          <a:xfrm>
            <a:off x="4648200" y="1752600"/>
            <a:ext cx="3810000" cy="4114800"/>
          </a:xfrm>
        </p:spPr>
        <p:txBody>
          <a:bodyPr/>
          <a:lstStyle/>
          <a:p>
            <a:pPr>
              <a:buFontTx/>
              <a:buNone/>
            </a:pPr>
            <a:r>
              <a:rPr lang="en-GB" sz="2400" b="1" dirty="0">
                <a:solidFill>
                  <a:schemeClr val="accent2"/>
                </a:solidFill>
              </a:rPr>
              <a:t>Annual time step</a:t>
            </a:r>
          </a:p>
          <a:p>
            <a:r>
              <a:rPr lang="en-GB" sz="2400" dirty="0"/>
              <a:t>Tissue turnover</a:t>
            </a:r>
          </a:p>
          <a:p>
            <a:r>
              <a:rPr lang="en-GB" sz="2400" dirty="0"/>
              <a:t>Reproduction cost</a:t>
            </a:r>
          </a:p>
          <a:p>
            <a:r>
              <a:rPr lang="en-GB" sz="2400" dirty="0"/>
              <a:t>Allocation of biomass increment (NPP)</a:t>
            </a:r>
          </a:p>
          <a:p>
            <a:r>
              <a:rPr lang="en-GB" sz="2400" dirty="0"/>
              <a:t>Mortality</a:t>
            </a:r>
          </a:p>
          <a:p>
            <a:r>
              <a:rPr lang="en-GB" sz="2400" dirty="0" smtClean="0"/>
              <a:t>Disturbance </a:t>
            </a:r>
            <a:r>
              <a:rPr lang="en-GB" sz="2400" dirty="0"/>
              <a:t>(Fire</a:t>
            </a:r>
            <a:r>
              <a:rPr lang="en-GB" sz="2400" dirty="0" smtClean="0"/>
              <a:t>)</a:t>
            </a:r>
          </a:p>
          <a:p>
            <a:r>
              <a:rPr lang="en-GB" sz="2400" dirty="0"/>
              <a:t>Establishment</a:t>
            </a:r>
          </a:p>
          <a:p>
            <a:pPr marL="0" indent="0">
              <a:buNone/>
            </a:pPr>
            <a:endParaRPr lang="en-GB" sz="2400" dirty="0"/>
          </a:p>
        </p:txBody>
      </p:sp>
    </p:spTree>
    <p:extLst>
      <p:ext uri="{BB962C8B-B14F-4D97-AF65-F5344CB8AC3E}">
        <p14:creationId xmlns:p14="http://schemas.microsoft.com/office/powerpoint/2010/main" val="18192138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4" name="Group 72"/>
          <p:cNvGrpSpPr>
            <a:grpSpLocks/>
          </p:cNvGrpSpPr>
          <p:nvPr/>
        </p:nvGrpSpPr>
        <p:grpSpPr bwMode="auto">
          <a:xfrm>
            <a:off x="2195612" y="3284538"/>
            <a:ext cx="762000" cy="2716212"/>
            <a:chOff x="2558" y="2181"/>
            <a:chExt cx="480" cy="1711"/>
          </a:xfrm>
        </p:grpSpPr>
        <p:sp>
          <p:nvSpPr>
            <p:cNvPr id="30775" name="Text Box 21"/>
            <p:cNvSpPr txBox="1">
              <a:spLocks noChangeArrowheads="1"/>
            </p:cNvSpPr>
            <p:nvPr/>
          </p:nvSpPr>
          <p:spPr bwMode="auto">
            <a:xfrm>
              <a:off x="2558" y="2181"/>
              <a:ext cx="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Tree</a:t>
              </a:r>
              <a:endParaRPr lang="de-DE" sz="1800" dirty="0">
                <a:latin typeface="Arial Rounded MT Bold" charset="0"/>
              </a:endParaRPr>
            </a:p>
          </p:txBody>
        </p:sp>
        <p:sp>
          <p:nvSpPr>
            <p:cNvPr id="30776" name="Text Box 22"/>
            <p:cNvSpPr txBox="1">
              <a:spLocks noChangeArrowheads="1"/>
            </p:cNvSpPr>
            <p:nvPr/>
          </p:nvSpPr>
          <p:spPr bwMode="auto">
            <a:xfrm>
              <a:off x="2574" y="3661"/>
              <a:ext cx="4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Herb</a:t>
              </a:r>
            </a:p>
          </p:txBody>
        </p:sp>
      </p:grpSp>
      <p:grpSp>
        <p:nvGrpSpPr>
          <p:cNvPr id="30725" name="Group 74"/>
          <p:cNvGrpSpPr>
            <a:grpSpLocks/>
          </p:cNvGrpSpPr>
          <p:nvPr/>
        </p:nvGrpSpPr>
        <p:grpSpPr bwMode="auto">
          <a:xfrm>
            <a:off x="4265710" y="1858963"/>
            <a:ext cx="1365249" cy="3303587"/>
            <a:chOff x="3862" y="1283"/>
            <a:chExt cx="860" cy="2081"/>
          </a:xfrm>
        </p:grpSpPr>
        <p:sp>
          <p:nvSpPr>
            <p:cNvPr id="30763" name="Text Box 28"/>
            <p:cNvSpPr txBox="1">
              <a:spLocks noChangeArrowheads="1"/>
            </p:cNvSpPr>
            <p:nvPr/>
          </p:nvSpPr>
          <p:spPr bwMode="auto">
            <a:xfrm>
              <a:off x="4096" y="1687"/>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evergr</a:t>
              </a:r>
              <a:r>
                <a:rPr lang="de-DE" sz="1800" dirty="0">
                  <a:latin typeface="Arial Rounded MT Bold" charset="0"/>
                </a:rPr>
                <a:t>.   </a:t>
              </a:r>
            </a:p>
          </p:txBody>
        </p:sp>
        <p:sp>
          <p:nvSpPr>
            <p:cNvPr id="30764" name="Text Box 29"/>
            <p:cNvSpPr txBox="1">
              <a:spLocks noChangeArrowheads="1"/>
            </p:cNvSpPr>
            <p:nvPr/>
          </p:nvSpPr>
          <p:spPr bwMode="auto">
            <a:xfrm>
              <a:off x="4096" y="1283"/>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decid</a:t>
              </a:r>
              <a:r>
                <a:rPr lang="de-DE" sz="1800" dirty="0">
                  <a:latin typeface="Arial Rounded MT Bold" charset="0"/>
                </a:rPr>
                <a:t>.</a:t>
              </a:r>
            </a:p>
          </p:txBody>
        </p:sp>
        <p:sp>
          <p:nvSpPr>
            <p:cNvPr id="30765" name="Text Box 30"/>
            <p:cNvSpPr txBox="1">
              <a:spLocks noChangeArrowheads="1"/>
            </p:cNvSpPr>
            <p:nvPr/>
          </p:nvSpPr>
          <p:spPr bwMode="auto">
            <a:xfrm>
              <a:off x="4096" y="2793"/>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decid.</a:t>
              </a:r>
            </a:p>
          </p:txBody>
        </p:sp>
        <p:sp>
          <p:nvSpPr>
            <p:cNvPr id="30766" name="Text Box 34"/>
            <p:cNvSpPr txBox="1">
              <a:spLocks noChangeArrowheads="1"/>
            </p:cNvSpPr>
            <p:nvPr/>
          </p:nvSpPr>
          <p:spPr bwMode="auto">
            <a:xfrm>
              <a:off x="4096" y="2405"/>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evergr</a:t>
              </a:r>
              <a:r>
                <a:rPr lang="de-DE" sz="1800" dirty="0">
                  <a:latin typeface="Arial Rounded MT Bold" charset="0"/>
                </a:rPr>
                <a:t>.   </a:t>
              </a:r>
            </a:p>
          </p:txBody>
        </p:sp>
        <p:sp>
          <p:nvSpPr>
            <p:cNvPr id="30767" name="Text Box 35"/>
            <p:cNvSpPr txBox="1">
              <a:spLocks noChangeArrowheads="1"/>
            </p:cNvSpPr>
            <p:nvPr/>
          </p:nvSpPr>
          <p:spPr bwMode="auto">
            <a:xfrm>
              <a:off x="4096" y="2013"/>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decid</a:t>
              </a:r>
              <a:r>
                <a:rPr lang="de-DE" sz="1800" dirty="0">
                  <a:latin typeface="Arial Rounded MT Bold" charset="0"/>
                </a:rPr>
                <a:t>.</a:t>
              </a:r>
            </a:p>
          </p:txBody>
        </p:sp>
        <p:sp>
          <p:nvSpPr>
            <p:cNvPr id="30768" name="Text Box 36"/>
            <p:cNvSpPr txBox="1">
              <a:spLocks noChangeArrowheads="1"/>
            </p:cNvSpPr>
            <p:nvPr/>
          </p:nvSpPr>
          <p:spPr bwMode="auto">
            <a:xfrm>
              <a:off x="4096" y="3133"/>
              <a:ext cx="6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evergr.</a:t>
              </a:r>
            </a:p>
          </p:txBody>
        </p:sp>
        <p:cxnSp>
          <p:nvCxnSpPr>
            <p:cNvPr id="30769" name="AutoShape 44"/>
            <p:cNvCxnSpPr>
              <a:cxnSpLocks noChangeShapeType="1"/>
              <a:stCxn id="30743" idx="3"/>
              <a:endCxn id="30764" idx="1"/>
            </p:cNvCxnSpPr>
            <p:nvPr/>
          </p:nvCxnSpPr>
          <p:spPr bwMode="auto">
            <a:xfrm flipV="1">
              <a:off x="3862" y="1398"/>
              <a:ext cx="234" cy="17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0" name="AutoShape 45"/>
            <p:cNvCxnSpPr>
              <a:cxnSpLocks noChangeShapeType="1"/>
              <a:stCxn id="30743" idx="3"/>
              <a:endCxn id="30763" idx="1"/>
            </p:cNvCxnSpPr>
            <p:nvPr/>
          </p:nvCxnSpPr>
          <p:spPr bwMode="auto">
            <a:xfrm>
              <a:off x="3862" y="1576"/>
              <a:ext cx="234" cy="22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1" name="AutoShape 46"/>
            <p:cNvCxnSpPr>
              <a:cxnSpLocks noChangeShapeType="1"/>
              <a:stCxn id="30744" idx="3"/>
              <a:endCxn id="30767" idx="1"/>
            </p:cNvCxnSpPr>
            <p:nvPr/>
          </p:nvCxnSpPr>
          <p:spPr bwMode="auto">
            <a:xfrm flipV="1">
              <a:off x="4023" y="2128"/>
              <a:ext cx="73" cy="17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2" name="AutoShape 47"/>
            <p:cNvCxnSpPr>
              <a:cxnSpLocks noChangeShapeType="1"/>
              <a:stCxn id="30744" idx="3"/>
              <a:endCxn id="30766" idx="1"/>
            </p:cNvCxnSpPr>
            <p:nvPr/>
          </p:nvCxnSpPr>
          <p:spPr bwMode="auto">
            <a:xfrm>
              <a:off x="4023" y="2300"/>
              <a:ext cx="73" cy="22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3" name="AutoShape 49"/>
            <p:cNvCxnSpPr>
              <a:cxnSpLocks noChangeShapeType="1"/>
              <a:stCxn id="30745" idx="3"/>
              <a:endCxn id="30765" idx="1"/>
            </p:cNvCxnSpPr>
            <p:nvPr/>
          </p:nvCxnSpPr>
          <p:spPr bwMode="auto">
            <a:xfrm flipV="1">
              <a:off x="3880" y="2909"/>
              <a:ext cx="216" cy="15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74" name="AutoShape 50"/>
            <p:cNvCxnSpPr>
              <a:cxnSpLocks noChangeShapeType="1"/>
              <a:stCxn id="30745" idx="3"/>
              <a:endCxn id="30768" idx="1"/>
            </p:cNvCxnSpPr>
            <p:nvPr/>
          </p:nvCxnSpPr>
          <p:spPr bwMode="auto">
            <a:xfrm>
              <a:off x="3880" y="3067"/>
              <a:ext cx="216" cy="18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30726" name="Group 75"/>
          <p:cNvGrpSpPr>
            <a:grpSpLocks/>
          </p:cNvGrpSpPr>
          <p:nvPr/>
        </p:nvGrpSpPr>
        <p:grpSpPr bwMode="auto">
          <a:xfrm>
            <a:off x="5630965" y="1681163"/>
            <a:ext cx="1384300" cy="2544762"/>
            <a:chOff x="4722" y="1171"/>
            <a:chExt cx="872" cy="1603"/>
          </a:xfrm>
        </p:grpSpPr>
        <p:sp>
          <p:nvSpPr>
            <p:cNvPr id="30751" name="Text Box 31"/>
            <p:cNvSpPr txBox="1">
              <a:spLocks noChangeArrowheads="1"/>
            </p:cNvSpPr>
            <p:nvPr/>
          </p:nvSpPr>
          <p:spPr bwMode="auto">
            <a:xfrm>
              <a:off x="4956" y="1171"/>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needle</a:t>
              </a:r>
            </a:p>
          </p:txBody>
        </p:sp>
        <p:sp>
          <p:nvSpPr>
            <p:cNvPr id="30752" name="Text Box 32"/>
            <p:cNvSpPr txBox="1">
              <a:spLocks noChangeArrowheads="1"/>
            </p:cNvSpPr>
            <p:nvPr/>
          </p:nvSpPr>
          <p:spPr bwMode="auto">
            <a:xfrm>
              <a:off x="4962" y="1417"/>
              <a:ext cx="6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broadl.</a:t>
              </a:r>
            </a:p>
          </p:txBody>
        </p:sp>
        <p:sp>
          <p:nvSpPr>
            <p:cNvPr id="30753" name="Text Box 33"/>
            <p:cNvSpPr txBox="1">
              <a:spLocks noChangeArrowheads="1"/>
            </p:cNvSpPr>
            <p:nvPr/>
          </p:nvSpPr>
          <p:spPr bwMode="auto">
            <a:xfrm>
              <a:off x="4966" y="1685"/>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needle</a:t>
              </a:r>
            </a:p>
          </p:txBody>
        </p:sp>
        <p:sp>
          <p:nvSpPr>
            <p:cNvPr id="30754" name="Text Box 38"/>
            <p:cNvSpPr txBox="1">
              <a:spLocks noChangeArrowheads="1"/>
            </p:cNvSpPr>
            <p:nvPr/>
          </p:nvSpPr>
          <p:spPr bwMode="auto">
            <a:xfrm>
              <a:off x="4978" y="2303"/>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needle</a:t>
              </a:r>
            </a:p>
          </p:txBody>
        </p:sp>
        <p:sp>
          <p:nvSpPr>
            <p:cNvPr id="30755" name="Text Box 39"/>
            <p:cNvSpPr txBox="1">
              <a:spLocks noChangeArrowheads="1"/>
            </p:cNvSpPr>
            <p:nvPr/>
          </p:nvSpPr>
          <p:spPr bwMode="auto">
            <a:xfrm>
              <a:off x="4978" y="2543"/>
              <a:ext cx="6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broadl.</a:t>
              </a:r>
            </a:p>
          </p:txBody>
        </p:sp>
        <p:sp>
          <p:nvSpPr>
            <p:cNvPr id="30756" name="Text Box 40"/>
            <p:cNvSpPr txBox="1">
              <a:spLocks noChangeArrowheads="1"/>
            </p:cNvSpPr>
            <p:nvPr/>
          </p:nvSpPr>
          <p:spPr bwMode="auto">
            <a:xfrm>
              <a:off x="4970" y="2013"/>
              <a:ext cx="6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broadl</a:t>
              </a:r>
              <a:r>
                <a:rPr lang="de-DE" sz="1800" dirty="0">
                  <a:latin typeface="Arial Rounded MT Bold" charset="0"/>
                </a:rPr>
                <a:t>.</a:t>
              </a:r>
            </a:p>
          </p:txBody>
        </p:sp>
        <p:cxnSp>
          <p:nvCxnSpPr>
            <p:cNvPr id="30757" name="AutoShape 48"/>
            <p:cNvCxnSpPr>
              <a:cxnSpLocks noChangeShapeType="1"/>
              <a:stCxn id="30764" idx="3"/>
              <a:endCxn id="30751" idx="1"/>
            </p:cNvCxnSpPr>
            <p:nvPr/>
          </p:nvCxnSpPr>
          <p:spPr bwMode="auto">
            <a:xfrm flipV="1">
              <a:off x="4722" y="1286"/>
              <a:ext cx="234" cy="11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8" name="AutoShape 51"/>
            <p:cNvCxnSpPr>
              <a:cxnSpLocks noChangeShapeType="1"/>
              <a:stCxn id="30764" idx="3"/>
              <a:endCxn id="30752" idx="1"/>
            </p:cNvCxnSpPr>
            <p:nvPr/>
          </p:nvCxnSpPr>
          <p:spPr bwMode="auto">
            <a:xfrm>
              <a:off x="4722" y="1398"/>
              <a:ext cx="240" cy="13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9" name="AutoShape 52"/>
            <p:cNvCxnSpPr>
              <a:cxnSpLocks noChangeShapeType="1"/>
              <a:stCxn id="30763" idx="3"/>
              <a:endCxn id="30753" idx="1"/>
            </p:cNvCxnSpPr>
            <p:nvPr/>
          </p:nvCxnSpPr>
          <p:spPr bwMode="auto">
            <a:xfrm flipV="1">
              <a:off x="4722" y="1800"/>
              <a:ext cx="244" cy="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60" name="AutoShape 53"/>
            <p:cNvCxnSpPr>
              <a:cxnSpLocks noChangeShapeType="1"/>
              <a:stCxn id="30767" idx="3"/>
              <a:endCxn id="30756" idx="1"/>
            </p:cNvCxnSpPr>
            <p:nvPr/>
          </p:nvCxnSpPr>
          <p:spPr bwMode="auto">
            <a:xfrm>
              <a:off x="4722" y="2129"/>
              <a:ext cx="248"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61" name="AutoShape 54"/>
            <p:cNvCxnSpPr>
              <a:cxnSpLocks noChangeShapeType="1"/>
              <a:stCxn id="30766" idx="3"/>
              <a:endCxn id="30754" idx="1"/>
            </p:cNvCxnSpPr>
            <p:nvPr/>
          </p:nvCxnSpPr>
          <p:spPr bwMode="auto">
            <a:xfrm flipV="1">
              <a:off x="4722" y="2419"/>
              <a:ext cx="256" cy="102"/>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62" name="AutoShape 55"/>
            <p:cNvCxnSpPr>
              <a:cxnSpLocks noChangeShapeType="1"/>
              <a:stCxn id="30766" idx="3"/>
              <a:endCxn id="30755" idx="1"/>
            </p:cNvCxnSpPr>
            <p:nvPr/>
          </p:nvCxnSpPr>
          <p:spPr bwMode="auto">
            <a:xfrm>
              <a:off x="4722" y="2521"/>
              <a:ext cx="256" cy="13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30727" name="Group 73"/>
          <p:cNvGrpSpPr>
            <a:grpSpLocks/>
          </p:cNvGrpSpPr>
          <p:nvPr/>
        </p:nvGrpSpPr>
        <p:grpSpPr bwMode="auto">
          <a:xfrm>
            <a:off x="2894117" y="2141538"/>
            <a:ext cx="2165352" cy="4154487"/>
            <a:chOff x="2998" y="1461"/>
            <a:chExt cx="1364" cy="2617"/>
          </a:xfrm>
        </p:grpSpPr>
        <p:sp>
          <p:nvSpPr>
            <p:cNvPr id="30741" name="Text Box 23"/>
            <p:cNvSpPr txBox="1">
              <a:spLocks noChangeArrowheads="1"/>
            </p:cNvSpPr>
            <p:nvPr/>
          </p:nvSpPr>
          <p:spPr bwMode="auto">
            <a:xfrm>
              <a:off x="3188" y="3845"/>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t</a:t>
              </a:r>
              <a:r>
                <a:rPr lang="de-DE" sz="1800" dirty="0" err="1" smtClean="0">
                  <a:latin typeface="Arial Rounded MT Bold" charset="0"/>
                </a:rPr>
                <a:t>ropical</a:t>
              </a:r>
              <a:r>
                <a:rPr lang="de-DE" sz="1800" dirty="0" smtClean="0">
                  <a:latin typeface="Arial Rounded MT Bold" charset="0"/>
                </a:rPr>
                <a:t> (C4)</a:t>
              </a:r>
              <a:endParaRPr lang="de-DE" sz="1800" dirty="0">
                <a:latin typeface="Arial Rounded MT Bold" charset="0"/>
              </a:endParaRPr>
            </a:p>
          </p:txBody>
        </p:sp>
        <p:sp>
          <p:nvSpPr>
            <p:cNvPr id="30742" name="Text Box 24"/>
            <p:cNvSpPr txBox="1">
              <a:spLocks noChangeArrowheads="1"/>
            </p:cNvSpPr>
            <p:nvPr/>
          </p:nvSpPr>
          <p:spPr bwMode="auto">
            <a:xfrm>
              <a:off x="3188" y="3507"/>
              <a:ext cx="11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err="1">
                  <a:latin typeface="Arial Rounded MT Bold" charset="0"/>
                </a:rPr>
                <a:t>t</a:t>
              </a:r>
              <a:r>
                <a:rPr lang="de-DE" sz="1800" dirty="0" err="1" smtClean="0">
                  <a:latin typeface="Arial Rounded MT Bold" charset="0"/>
                </a:rPr>
                <a:t>emperate</a:t>
              </a:r>
              <a:r>
                <a:rPr lang="de-DE" sz="1800" dirty="0" smtClean="0">
                  <a:latin typeface="Arial Rounded MT Bold" charset="0"/>
                </a:rPr>
                <a:t> (C3)</a:t>
              </a:r>
              <a:endParaRPr lang="de-DE" sz="1800" dirty="0">
                <a:latin typeface="Arial Rounded MT Bold" charset="0"/>
              </a:endParaRPr>
            </a:p>
          </p:txBody>
        </p:sp>
        <p:sp>
          <p:nvSpPr>
            <p:cNvPr id="30743" name="Text Box 25"/>
            <p:cNvSpPr txBox="1">
              <a:spLocks noChangeArrowheads="1"/>
            </p:cNvSpPr>
            <p:nvPr/>
          </p:nvSpPr>
          <p:spPr bwMode="auto">
            <a:xfrm>
              <a:off x="3188" y="1461"/>
              <a:ext cx="67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boreal   </a:t>
              </a:r>
            </a:p>
          </p:txBody>
        </p:sp>
        <p:sp>
          <p:nvSpPr>
            <p:cNvPr id="30744" name="Text Box 26"/>
            <p:cNvSpPr txBox="1">
              <a:spLocks noChangeArrowheads="1"/>
            </p:cNvSpPr>
            <p:nvPr/>
          </p:nvSpPr>
          <p:spPr bwMode="auto">
            <a:xfrm>
              <a:off x="3182" y="2185"/>
              <a:ext cx="8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temperate</a:t>
              </a:r>
            </a:p>
          </p:txBody>
        </p:sp>
        <p:sp>
          <p:nvSpPr>
            <p:cNvPr id="30745" name="Text Box 27"/>
            <p:cNvSpPr txBox="1">
              <a:spLocks noChangeArrowheads="1"/>
            </p:cNvSpPr>
            <p:nvPr/>
          </p:nvSpPr>
          <p:spPr bwMode="auto">
            <a:xfrm>
              <a:off x="3188" y="2951"/>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a:latin typeface="Arial Rounded MT Bold" charset="0"/>
                </a:rPr>
                <a:t>tropical </a:t>
              </a:r>
            </a:p>
          </p:txBody>
        </p:sp>
        <p:cxnSp>
          <p:nvCxnSpPr>
            <p:cNvPr id="30746" name="AutoShape 41"/>
            <p:cNvCxnSpPr>
              <a:cxnSpLocks noChangeShapeType="1"/>
              <a:stCxn id="30775" idx="3"/>
              <a:endCxn id="30744" idx="1"/>
            </p:cNvCxnSpPr>
            <p:nvPr/>
          </p:nvCxnSpPr>
          <p:spPr bwMode="auto">
            <a:xfrm>
              <a:off x="2998" y="2296"/>
              <a:ext cx="184" cy="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7" name="AutoShape 42"/>
            <p:cNvCxnSpPr>
              <a:cxnSpLocks noChangeShapeType="1"/>
              <a:stCxn id="30775" idx="3"/>
              <a:endCxn id="30743" idx="1"/>
            </p:cNvCxnSpPr>
            <p:nvPr/>
          </p:nvCxnSpPr>
          <p:spPr bwMode="auto">
            <a:xfrm flipV="1">
              <a:off x="2998" y="1576"/>
              <a:ext cx="190" cy="72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8" name="AutoShape 43"/>
            <p:cNvCxnSpPr>
              <a:cxnSpLocks noChangeShapeType="1"/>
              <a:stCxn id="30775" idx="3"/>
              <a:endCxn id="30745" idx="1"/>
            </p:cNvCxnSpPr>
            <p:nvPr/>
          </p:nvCxnSpPr>
          <p:spPr bwMode="auto">
            <a:xfrm>
              <a:off x="2998" y="2296"/>
              <a:ext cx="190" cy="77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49" name="AutoShape 56"/>
            <p:cNvCxnSpPr>
              <a:cxnSpLocks noChangeShapeType="1"/>
              <a:stCxn id="30776" idx="3"/>
              <a:endCxn id="30742" idx="1"/>
            </p:cNvCxnSpPr>
            <p:nvPr/>
          </p:nvCxnSpPr>
          <p:spPr bwMode="auto">
            <a:xfrm flipV="1">
              <a:off x="3038" y="3624"/>
              <a:ext cx="15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750" name="AutoShape 57"/>
            <p:cNvCxnSpPr>
              <a:cxnSpLocks noChangeShapeType="1"/>
              <a:stCxn id="30776" idx="3"/>
              <a:endCxn id="30741" idx="1"/>
            </p:cNvCxnSpPr>
            <p:nvPr/>
          </p:nvCxnSpPr>
          <p:spPr bwMode="auto">
            <a:xfrm>
              <a:off x="3038" y="3777"/>
              <a:ext cx="150" cy="18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30728" name="Group 78"/>
          <p:cNvGrpSpPr>
            <a:grpSpLocks/>
          </p:cNvGrpSpPr>
          <p:nvPr/>
        </p:nvGrpSpPr>
        <p:grpSpPr bwMode="auto">
          <a:xfrm>
            <a:off x="7035926" y="1781175"/>
            <a:ext cx="163513" cy="4429125"/>
            <a:chOff x="5487" y="1234"/>
            <a:chExt cx="103" cy="2790"/>
          </a:xfrm>
        </p:grpSpPr>
        <p:sp>
          <p:nvSpPr>
            <p:cNvPr id="30730" name="Oval 60"/>
            <p:cNvSpPr>
              <a:spLocks noChangeArrowheads="1"/>
            </p:cNvSpPr>
            <p:nvPr/>
          </p:nvSpPr>
          <p:spPr bwMode="auto">
            <a:xfrm>
              <a:off x="5487" y="358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1" name="Oval 61"/>
            <p:cNvSpPr>
              <a:spLocks noChangeArrowheads="1"/>
            </p:cNvSpPr>
            <p:nvPr/>
          </p:nvSpPr>
          <p:spPr bwMode="auto">
            <a:xfrm>
              <a:off x="5487" y="3922"/>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2" name="Oval 62"/>
            <p:cNvSpPr>
              <a:spLocks noChangeArrowheads="1"/>
            </p:cNvSpPr>
            <p:nvPr/>
          </p:nvSpPr>
          <p:spPr bwMode="auto">
            <a:xfrm>
              <a:off x="5488" y="2872"/>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3" name="Oval 63"/>
            <p:cNvSpPr>
              <a:spLocks noChangeArrowheads="1"/>
            </p:cNvSpPr>
            <p:nvPr/>
          </p:nvSpPr>
          <p:spPr bwMode="auto">
            <a:xfrm>
              <a:off x="5488" y="320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4" name="Oval 64"/>
            <p:cNvSpPr>
              <a:spLocks noChangeArrowheads="1"/>
            </p:cNvSpPr>
            <p:nvPr/>
          </p:nvSpPr>
          <p:spPr bwMode="auto">
            <a:xfrm>
              <a:off x="5488" y="1234"/>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5" name="Oval 65"/>
            <p:cNvSpPr>
              <a:spLocks noChangeArrowheads="1"/>
            </p:cNvSpPr>
            <p:nvPr/>
          </p:nvSpPr>
          <p:spPr bwMode="auto">
            <a:xfrm>
              <a:off x="5488" y="1496"/>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6" name="Oval 66"/>
            <p:cNvSpPr>
              <a:spLocks noChangeArrowheads="1"/>
            </p:cNvSpPr>
            <p:nvPr/>
          </p:nvSpPr>
          <p:spPr bwMode="auto">
            <a:xfrm>
              <a:off x="5488" y="1752"/>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7" name="Oval 67"/>
            <p:cNvSpPr>
              <a:spLocks noChangeArrowheads="1"/>
            </p:cNvSpPr>
            <p:nvPr/>
          </p:nvSpPr>
          <p:spPr bwMode="auto">
            <a:xfrm>
              <a:off x="5488" y="206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8" name="Oval 68"/>
            <p:cNvSpPr>
              <a:spLocks noChangeArrowheads="1"/>
            </p:cNvSpPr>
            <p:nvPr/>
          </p:nvSpPr>
          <p:spPr bwMode="auto">
            <a:xfrm>
              <a:off x="5488" y="237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sp>
          <p:nvSpPr>
            <p:cNvPr id="30739" name="Oval 69"/>
            <p:cNvSpPr>
              <a:spLocks noChangeArrowheads="1"/>
            </p:cNvSpPr>
            <p:nvPr/>
          </p:nvSpPr>
          <p:spPr bwMode="auto">
            <a:xfrm>
              <a:off x="5488" y="2628"/>
              <a:ext cx="102" cy="102"/>
            </a:xfrm>
            <a:prstGeom prst="ellipse">
              <a:avLst/>
            </a:prstGeom>
            <a:solidFill>
              <a:srgbClr val="000000"/>
            </a:solidFill>
            <a:ln w="9525">
              <a:solidFill>
                <a:schemeClr val="tx1"/>
              </a:solidFill>
              <a:round/>
              <a:headEnd/>
              <a:tailEnd/>
            </a:ln>
          </p:spPr>
          <p:txBody>
            <a:bodyPr wrap="none" anchor="ctr"/>
            <a:lstStyle/>
            <a:p>
              <a:pPr eaLnBrk="1" hangingPunct="1"/>
              <a:endParaRPr lang="de-DE" sz="1800">
                <a:latin typeface="Calibri" charset="0"/>
              </a:endParaRPr>
            </a:p>
          </p:txBody>
        </p:sp>
      </p:grpSp>
      <p:sp>
        <p:nvSpPr>
          <p:cNvPr id="30729" name="Text Box 76"/>
          <p:cNvSpPr txBox="1">
            <a:spLocks noChangeArrowheads="1"/>
          </p:cNvSpPr>
          <p:nvPr/>
        </p:nvSpPr>
        <p:spPr bwMode="auto">
          <a:xfrm>
            <a:off x="1" y="190461"/>
            <a:ext cx="914399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130000"/>
              </a:lnSpc>
            </a:pPr>
            <a:r>
              <a:rPr lang="en-US" sz="4000" b="1" dirty="0" smtClean="0">
                <a:latin typeface="+mj-lt"/>
              </a:rPr>
              <a:t>Plant functional types</a:t>
            </a:r>
            <a:endParaRPr lang="en-US" sz="3000" dirty="0" smtClean="0">
              <a:latin typeface="+mj-lt"/>
            </a:endParaRPr>
          </a:p>
        </p:txBody>
      </p:sp>
    </p:spTree>
    <p:extLst>
      <p:ext uri="{BB962C8B-B14F-4D97-AF65-F5344CB8AC3E}">
        <p14:creationId xmlns:p14="http://schemas.microsoft.com/office/powerpoint/2010/main" val="459970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14596</TotalTime>
  <Words>4010</Words>
  <Application>Microsoft Macintosh PowerPoint</Application>
  <PresentationFormat>On-screen Show (4:3)</PresentationFormat>
  <Paragraphs>692</Paragraphs>
  <Slides>72</Slides>
  <Notes>16</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PowerPoint Presentation</vt:lpstr>
      <vt:lpstr>PowerPoint Presentation</vt:lpstr>
      <vt:lpstr>PowerPoint Presentation</vt:lpstr>
      <vt:lpstr>PowerPoint Presentation</vt:lpstr>
      <vt:lpstr>The terrestrial biosphere is only a small component of  Earth system models:  the MPI-Earth System Model</vt:lpstr>
      <vt:lpstr>The Lund-Potsdam-Jena  Dynamic Global Vegetation Model (LPJ)</vt:lpstr>
      <vt:lpstr>PowerPoint Presentation</vt:lpstr>
      <vt:lpstr>LPJ: Vegetation function and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Represented vegetation function and dynamics</vt:lpstr>
      <vt:lpstr>Dynamic Global Vegetation Models (DGVMs) at the MPI-BGC</vt:lpstr>
      <vt:lpstr>PowerPoint Presentation</vt:lpstr>
      <vt:lpstr>PowerPoint Presentation</vt:lpstr>
      <vt:lpstr>PowerPoint Presentation</vt:lpstr>
      <vt:lpstr>PowerPoint Presentation</vt:lpstr>
      <vt:lpstr>PowerPoint Presentation</vt:lpstr>
      <vt:lpstr>PowerPoint Presentation</vt:lpstr>
      <vt:lpstr>TRY – a global research network</vt:lpstr>
      <vt:lpstr>PowerPoint Presentation</vt:lpstr>
      <vt:lpstr>Something‘s wrong here</vt:lpstr>
      <vt:lpstr>e.g. Leaf nitrogen</vt:lpstr>
      <vt:lpstr>PowerPoint Presentation</vt:lpstr>
      <vt:lpstr>PowerPoint Presentation</vt:lpstr>
      <vt:lpstr>Range of variation</vt:lpstr>
      <vt:lpstr>For 50 out of 52 traits normality is   improved by log-transformation</vt:lpstr>
      <vt:lpstr>Looking into detail:  Variation within species and PFT</vt:lpstr>
      <vt:lpstr>Fraction of explained variance</vt:lpstr>
      <vt:lpstr>SLA distribution  versus  model parameter values</vt:lpstr>
      <vt:lpstr>O-CN  predictions  of LeafN concentration  versus   observed   ranges</vt:lpstr>
      <vt:lpstr>PowerPoint Presentation</vt:lpstr>
      <vt:lpstr>PowerPoint Presentation</vt:lpstr>
      <vt:lpstr>PowerPoint Presentation</vt:lpstr>
      <vt:lpstr>Trait based PFT specific parameters for litter decomposition</vt:lpstr>
      <vt:lpstr>Temperature dependency of woody litter decomposition rates</vt:lpstr>
      <vt:lpstr>PowerPoint Presentation</vt:lpstr>
      <vt:lpstr>Global distribution of litter stocks using original and new parameterisation</vt:lpstr>
      <vt:lpstr>Comparison of observed and predicted woody litter stocks</vt:lpstr>
      <vt:lpstr>Plant traits influencing  soil properties</vt:lpstr>
      <vt:lpstr>PowerPoint Presentation</vt:lpstr>
      <vt:lpstr>Variation of leaf N and LMA   within plant functional types</vt:lpstr>
      <vt:lpstr>PowerPoint Presentation</vt:lpstr>
      <vt:lpstr>PowerPoint Presentation</vt:lpstr>
      <vt:lpstr>Global distribution of measurement sites</vt:lpstr>
      <vt:lpstr>PowerPoint Presentation</vt:lpstr>
      <vt:lpstr>PowerPoint Presentation</vt:lpstr>
      <vt:lpstr>PowerPoint Presentation</vt:lpstr>
      <vt:lpstr>PowerPoint Presentation</vt:lpstr>
      <vt:lpstr>Covariation of leaf N and LMA </vt:lpstr>
      <vt:lpstr>Towards a multivariate spectrum of plant form and function</vt:lpstr>
      <vt:lpstr>TRY - a sparse trait matrix</vt:lpstr>
      <vt:lpstr>Each additional trait reduces the number of species with complete coverage by 50% </vt:lpstr>
      <vt:lpstr> Gap-filling: probabilistic matrix factorization     a cooperation of the MPI-BGC with the Institute on the Environment and the Department of Computer Science and Engineering at the University of Minnesota  </vt:lpstr>
      <vt:lpstr>Taxonomic hierarchy of the  plant kingdom</vt:lpstr>
      <vt:lpstr>Hierarchical Probabilistic Matrix Factorization</vt:lpstr>
      <vt:lpstr>(true value, predicted value) scatter plot </vt:lpstr>
      <vt:lpstr>Unfolding the multivariate trait space observed: 6 traits, 1400 species</vt:lpstr>
      <vt:lpstr>Unfolding the multivariate trait space   18 traits, 48000 species    </vt:lpstr>
      <vt:lpstr>The ‘fast-slow’ plant economic spectrum  </vt:lpstr>
      <vt:lpstr>Plant Growth Forms</vt:lpstr>
      <vt:lpstr>The coordination of traits within  plant growth forms</vt:lpstr>
      <vt:lpstr>Next Generation DGVMs</vt:lpstr>
      <vt:lpstr>The Jena Diversity-Dynamic Global Vegetation Model (JeDi-DGVM)</vt:lpstr>
      <vt:lpstr>aDGVM2: introducing trait evolution by community assembly</vt:lpstr>
      <vt:lpstr>The terrestrial biosphere is only a small component of  Earth system models:  the MPI-Earth System Model</vt:lpstr>
      <vt:lpstr>PowerPoint Presentation</vt:lpstr>
    </vt:vector>
  </TitlesOfParts>
  <Company>Jena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TRY: Four Benchmarks </dc:title>
  <dc:creator>Jens  Kattge</dc:creator>
  <cp:lastModifiedBy>Jens Kattge</cp:lastModifiedBy>
  <cp:revision>322</cp:revision>
  <dcterms:created xsi:type="dcterms:W3CDTF">2012-07-18T08:49:09Z</dcterms:created>
  <dcterms:modified xsi:type="dcterms:W3CDTF">2015-05-26T18:07:46Z</dcterms:modified>
</cp:coreProperties>
</file>